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 id="2147483688" r:id="rId6"/>
    <p:sldMasterId id="2147483697" r:id="rId7"/>
    <p:sldMasterId id="2147483667" r:id="rId8"/>
  </p:sldMasterIdLst>
  <p:notesMasterIdLst>
    <p:notesMasterId r:id="rId33"/>
  </p:notesMasterIdLst>
  <p:sldIdLst>
    <p:sldId id="256" r:id="rId9"/>
    <p:sldId id="287" r:id="rId10"/>
    <p:sldId id="288" r:id="rId11"/>
    <p:sldId id="259" r:id="rId12"/>
    <p:sldId id="261" r:id="rId13"/>
    <p:sldId id="286" r:id="rId14"/>
    <p:sldId id="262" r:id="rId15"/>
    <p:sldId id="265" r:id="rId16"/>
    <p:sldId id="294" r:id="rId17"/>
    <p:sldId id="293" r:id="rId18"/>
    <p:sldId id="291" r:id="rId19"/>
    <p:sldId id="266" r:id="rId20"/>
    <p:sldId id="267" r:id="rId21"/>
    <p:sldId id="268" r:id="rId22"/>
    <p:sldId id="270" r:id="rId23"/>
    <p:sldId id="272" r:id="rId24"/>
    <p:sldId id="273" r:id="rId25"/>
    <p:sldId id="275" r:id="rId26"/>
    <p:sldId id="290" r:id="rId27"/>
    <p:sldId id="292" r:id="rId28"/>
    <p:sldId id="285" r:id="rId29"/>
    <p:sldId id="277" r:id="rId30"/>
    <p:sldId id="279"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008ECB"/>
    <a:srgbClr val="DC2284"/>
    <a:srgbClr val="6AB1E2"/>
    <a:srgbClr val="C8C73C"/>
    <a:srgbClr val="5CB8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28" autoAdjust="0"/>
    <p:restoredTop sz="56080" autoAdjust="0"/>
  </p:normalViewPr>
  <p:slideViewPr>
    <p:cSldViewPr snapToGrid="0">
      <p:cViewPr varScale="1">
        <p:scale>
          <a:sx n="71" d="100"/>
          <a:sy n="71" d="100"/>
        </p:scale>
        <p:origin x="2166"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lly, Gillian" userId="b644f70d-0652-4a76-bbbc-a2432cd434c6" providerId="ADAL" clId="{0E437EA2-E20A-48B9-BB0E-DDC30E3A2D06}"/>
    <pc:docChg chg="custSel addSld modSld">
      <pc:chgData name="Reilly, Gillian" userId="b644f70d-0652-4a76-bbbc-a2432cd434c6" providerId="ADAL" clId="{0E437EA2-E20A-48B9-BB0E-DDC30E3A2D06}" dt="2025-01-06T15:16:22.007" v="658" actId="1076"/>
      <pc:docMkLst>
        <pc:docMk/>
      </pc:docMkLst>
      <pc:sldChg chg="modNotesTx">
        <pc:chgData name="Reilly, Gillian" userId="b644f70d-0652-4a76-bbbc-a2432cd434c6" providerId="ADAL" clId="{0E437EA2-E20A-48B9-BB0E-DDC30E3A2D06}" dt="2025-01-06T14:57:11.659" v="29" actId="20577"/>
        <pc:sldMkLst>
          <pc:docMk/>
          <pc:sldMk cId="1579577083" sldId="256"/>
        </pc:sldMkLst>
      </pc:sldChg>
      <pc:sldChg chg="modSp mod modNotesTx">
        <pc:chgData name="Reilly, Gillian" userId="b644f70d-0652-4a76-bbbc-a2432cd434c6" providerId="ADAL" clId="{0E437EA2-E20A-48B9-BB0E-DDC30E3A2D06}" dt="2025-01-06T15:00:12.327" v="57" actId="20577"/>
        <pc:sldMkLst>
          <pc:docMk/>
          <pc:sldMk cId="3450638186" sldId="259"/>
        </pc:sldMkLst>
        <pc:spChg chg="mod">
          <ac:chgData name="Reilly, Gillian" userId="b644f70d-0652-4a76-bbbc-a2432cd434c6" providerId="ADAL" clId="{0E437EA2-E20A-48B9-BB0E-DDC30E3A2D06}" dt="2025-01-06T14:56:14.091" v="9" actId="33524"/>
          <ac:spMkLst>
            <pc:docMk/>
            <pc:sldMk cId="3450638186" sldId="259"/>
            <ac:spMk id="3" creationId="{6FBB7080-6C7A-EBCC-156A-651E4DC3D790}"/>
          </ac:spMkLst>
        </pc:spChg>
      </pc:sldChg>
      <pc:sldChg chg="modNotesTx">
        <pc:chgData name="Reilly, Gillian" userId="b644f70d-0652-4a76-bbbc-a2432cd434c6" providerId="ADAL" clId="{0E437EA2-E20A-48B9-BB0E-DDC30E3A2D06}" dt="2025-01-06T15:09:44.026" v="308" actId="20577"/>
        <pc:sldMkLst>
          <pc:docMk/>
          <pc:sldMk cId="1649093566" sldId="265"/>
        </pc:sldMkLst>
      </pc:sldChg>
      <pc:sldChg chg="modSp mod">
        <pc:chgData name="Reilly, Gillian" userId="b644f70d-0652-4a76-bbbc-a2432cd434c6" providerId="ADAL" clId="{0E437EA2-E20A-48B9-BB0E-DDC30E3A2D06}" dt="2025-01-06T15:14:48.653" v="651" actId="33524"/>
        <pc:sldMkLst>
          <pc:docMk/>
          <pc:sldMk cId="598080274" sldId="270"/>
        </pc:sldMkLst>
        <pc:spChg chg="mod">
          <ac:chgData name="Reilly, Gillian" userId="b644f70d-0652-4a76-bbbc-a2432cd434c6" providerId="ADAL" clId="{0E437EA2-E20A-48B9-BB0E-DDC30E3A2D06}" dt="2025-01-06T15:14:48.653" v="651" actId="33524"/>
          <ac:spMkLst>
            <pc:docMk/>
            <pc:sldMk cId="598080274" sldId="270"/>
            <ac:spMk id="4" creationId="{A868CA6D-5992-3FDD-DBF2-41F72F18E9C4}"/>
          </ac:spMkLst>
        </pc:spChg>
      </pc:sldChg>
      <pc:sldChg chg="modSp mod">
        <pc:chgData name="Reilly, Gillian" userId="b644f70d-0652-4a76-bbbc-a2432cd434c6" providerId="ADAL" clId="{0E437EA2-E20A-48B9-BB0E-DDC30E3A2D06}" dt="2025-01-06T15:15:16.304" v="652" actId="33524"/>
        <pc:sldMkLst>
          <pc:docMk/>
          <pc:sldMk cId="3462963523" sldId="275"/>
        </pc:sldMkLst>
        <pc:spChg chg="mod">
          <ac:chgData name="Reilly, Gillian" userId="b644f70d-0652-4a76-bbbc-a2432cd434c6" providerId="ADAL" clId="{0E437EA2-E20A-48B9-BB0E-DDC30E3A2D06}" dt="2025-01-06T15:15:16.304" v="652" actId="33524"/>
          <ac:spMkLst>
            <pc:docMk/>
            <pc:sldMk cId="3462963523" sldId="275"/>
            <ac:spMk id="4" creationId="{38D09E36-3386-F951-F481-3F26AEDA23BC}"/>
          </ac:spMkLst>
        </pc:spChg>
      </pc:sldChg>
      <pc:sldChg chg="addSp delSp modSp mod delAnim modAnim">
        <pc:chgData name="Reilly, Gillian" userId="b644f70d-0652-4a76-bbbc-a2432cd434c6" providerId="ADAL" clId="{0E437EA2-E20A-48B9-BB0E-DDC30E3A2D06}" dt="2025-01-06T15:16:22.007" v="658" actId="1076"/>
        <pc:sldMkLst>
          <pc:docMk/>
          <pc:sldMk cId="1914056892" sldId="285"/>
        </pc:sldMkLst>
        <pc:spChg chg="add del mod">
          <ac:chgData name="Reilly, Gillian" userId="b644f70d-0652-4a76-bbbc-a2432cd434c6" providerId="ADAL" clId="{0E437EA2-E20A-48B9-BB0E-DDC30E3A2D06}" dt="2025-01-06T15:16:09.733" v="656"/>
          <ac:spMkLst>
            <pc:docMk/>
            <pc:sldMk cId="1914056892" sldId="285"/>
            <ac:spMk id="4" creationId="{ABC1AD2A-B376-8923-DBAD-518A63FDA880}"/>
          </ac:spMkLst>
        </pc:spChg>
        <pc:picChg chg="add mod">
          <ac:chgData name="Reilly, Gillian" userId="b644f70d-0652-4a76-bbbc-a2432cd434c6" providerId="ADAL" clId="{0E437EA2-E20A-48B9-BB0E-DDC30E3A2D06}" dt="2025-01-06T15:16:22.007" v="658" actId="1076"/>
          <ac:picMkLst>
            <pc:docMk/>
            <pc:sldMk cId="1914056892" sldId="285"/>
            <ac:picMk id="5" creationId="{39C8EA71-A49B-6F0B-D323-FE83EFFF566C}"/>
          </ac:picMkLst>
        </pc:picChg>
        <pc:picChg chg="del">
          <ac:chgData name="Reilly, Gillian" userId="b644f70d-0652-4a76-bbbc-a2432cd434c6" providerId="ADAL" clId="{0E437EA2-E20A-48B9-BB0E-DDC30E3A2D06}" dt="2025-01-06T15:15:57.292" v="655" actId="478"/>
          <ac:picMkLst>
            <pc:docMk/>
            <pc:sldMk cId="1914056892" sldId="285"/>
            <ac:picMk id="6" creationId="{C37B457B-5CC0-7DF5-5D89-9318E904934B}"/>
          </ac:picMkLst>
        </pc:picChg>
      </pc:sldChg>
      <pc:sldChg chg="modNotesTx">
        <pc:chgData name="Reilly, Gillian" userId="b644f70d-0652-4a76-bbbc-a2432cd434c6" providerId="ADAL" clId="{0E437EA2-E20A-48B9-BB0E-DDC30E3A2D06}" dt="2025-01-06T15:01:35.517" v="59" actId="33524"/>
        <pc:sldMkLst>
          <pc:docMk/>
          <pc:sldMk cId="2994660910" sldId="286"/>
        </pc:sldMkLst>
      </pc:sldChg>
      <pc:sldChg chg="addSp delSp modSp mod delAnim modAnim">
        <pc:chgData name="Reilly, Gillian" userId="b644f70d-0652-4a76-bbbc-a2432cd434c6" providerId="ADAL" clId="{0E437EA2-E20A-48B9-BB0E-DDC30E3A2D06}" dt="2025-01-06T14:54:44.686" v="5" actId="1076"/>
        <pc:sldMkLst>
          <pc:docMk/>
          <pc:sldMk cId="1531525172" sldId="287"/>
        </pc:sldMkLst>
        <pc:picChg chg="del">
          <ac:chgData name="Reilly, Gillian" userId="b644f70d-0652-4a76-bbbc-a2432cd434c6" providerId="ADAL" clId="{0E437EA2-E20A-48B9-BB0E-DDC30E3A2D06}" dt="2025-01-06T14:54:09.716" v="0" actId="478"/>
          <ac:picMkLst>
            <pc:docMk/>
            <pc:sldMk cId="1531525172" sldId="287"/>
            <ac:picMk id="3" creationId="{04376A04-B162-DF8B-0995-2E453D42A13B}"/>
          </ac:picMkLst>
        </pc:picChg>
        <pc:picChg chg="add mod">
          <ac:chgData name="Reilly, Gillian" userId="b644f70d-0652-4a76-bbbc-a2432cd434c6" providerId="ADAL" clId="{0E437EA2-E20A-48B9-BB0E-DDC30E3A2D06}" dt="2025-01-06T14:54:44.686" v="5" actId="1076"/>
          <ac:picMkLst>
            <pc:docMk/>
            <pc:sldMk cId="1531525172" sldId="287"/>
            <ac:picMk id="4" creationId="{50838C5D-4767-C1E1-CFCA-832F237E845E}"/>
          </ac:picMkLst>
        </pc:picChg>
      </pc:sldChg>
      <pc:sldChg chg="addSp modSp mod modAnim modNotesTx">
        <pc:chgData name="Reilly, Gillian" userId="b644f70d-0652-4a76-bbbc-a2432cd434c6" providerId="ADAL" clId="{0E437EA2-E20A-48B9-BB0E-DDC30E3A2D06}" dt="2025-01-06T14:58:16.146" v="31" actId="20577"/>
        <pc:sldMkLst>
          <pc:docMk/>
          <pc:sldMk cId="2971267651" sldId="288"/>
        </pc:sldMkLst>
        <pc:picChg chg="add mod">
          <ac:chgData name="Reilly, Gillian" userId="b644f70d-0652-4a76-bbbc-a2432cd434c6" providerId="ADAL" clId="{0E437EA2-E20A-48B9-BB0E-DDC30E3A2D06}" dt="2025-01-06T14:55:31.692" v="8" actId="1076"/>
          <ac:picMkLst>
            <pc:docMk/>
            <pc:sldMk cId="2971267651" sldId="288"/>
            <ac:picMk id="2" creationId="{38F1336E-D82B-DCB4-6EB1-3E937BB300DD}"/>
          </ac:picMkLst>
        </pc:picChg>
      </pc:sldChg>
      <pc:sldChg chg="modSp mod modNotesTx">
        <pc:chgData name="Reilly, Gillian" userId="b644f70d-0652-4a76-bbbc-a2432cd434c6" providerId="ADAL" clId="{0E437EA2-E20A-48B9-BB0E-DDC30E3A2D06}" dt="2025-01-06T15:15:34.790" v="654" actId="33524"/>
        <pc:sldMkLst>
          <pc:docMk/>
          <pc:sldMk cId="1333619877" sldId="290"/>
        </pc:sldMkLst>
        <pc:spChg chg="mod">
          <ac:chgData name="Reilly, Gillian" userId="b644f70d-0652-4a76-bbbc-a2432cd434c6" providerId="ADAL" clId="{0E437EA2-E20A-48B9-BB0E-DDC30E3A2D06}" dt="2025-01-06T15:15:29.705" v="653" actId="33524"/>
          <ac:spMkLst>
            <pc:docMk/>
            <pc:sldMk cId="1333619877" sldId="290"/>
            <ac:spMk id="3" creationId="{1220F723-A96E-65F1-DE6F-3CAEDE131FEC}"/>
          </ac:spMkLst>
        </pc:spChg>
      </pc:sldChg>
      <pc:sldChg chg="addSp delSp modSp mod delAnim modAnim modNotesTx">
        <pc:chgData name="Reilly, Gillian" userId="b644f70d-0652-4a76-bbbc-a2432cd434c6" providerId="ADAL" clId="{0E437EA2-E20A-48B9-BB0E-DDC30E3A2D06}" dt="2025-01-06T15:13:09.608" v="635" actId="20577"/>
        <pc:sldMkLst>
          <pc:docMk/>
          <pc:sldMk cId="844043398" sldId="291"/>
        </pc:sldMkLst>
        <pc:spChg chg="add del mod">
          <ac:chgData name="Reilly, Gillian" userId="b644f70d-0652-4a76-bbbc-a2432cd434c6" providerId="ADAL" clId="{0E437EA2-E20A-48B9-BB0E-DDC30E3A2D06}" dt="2025-01-06T15:07:32.345" v="158"/>
          <ac:spMkLst>
            <pc:docMk/>
            <pc:sldMk cId="844043398" sldId="291"/>
            <ac:spMk id="4" creationId="{84C8CFED-1815-EE78-954E-F137B6B4F683}"/>
          </ac:spMkLst>
        </pc:spChg>
        <pc:spChg chg="mod">
          <ac:chgData name="Reilly, Gillian" userId="b644f70d-0652-4a76-bbbc-a2432cd434c6" providerId="ADAL" clId="{0E437EA2-E20A-48B9-BB0E-DDC30E3A2D06}" dt="2025-01-06T15:07:37.771" v="159" actId="1076"/>
          <ac:spMkLst>
            <pc:docMk/>
            <pc:sldMk cId="844043398" sldId="291"/>
            <ac:spMk id="6" creationId="{49250344-DC92-706B-29B0-DEBDC8F14CA8}"/>
          </ac:spMkLst>
        </pc:spChg>
        <pc:picChg chg="add mod">
          <ac:chgData name="Reilly, Gillian" userId="b644f70d-0652-4a76-bbbc-a2432cd434c6" providerId="ADAL" clId="{0E437EA2-E20A-48B9-BB0E-DDC30E3A2D06}" dt="2025-01-06T15:07:52.983" v="163" actId="14100"/>
          <ac:picMkLst>
            <pc:docMk/>
            <pc:sldMk cId="844043398" sldId="291"/>
            <ac:picMk id="5" creationId="{7B720442-DBBA-C073-AA05-9ED36FEC1E57}"/>
          </ac:picMkLst>
        </pc:picChg>
        <pc:picChg chg="del">
          <ac:chgData name="Reilly, Gillian" userId="b644f70d-0652-4a76-bbbc-a2432cd434c6" providerId="ADAL" clId="{0E437EA2-E20A-48B9-BB0E-DDC30E3A2D06}" dt="2025-01-06T15:06:54.663" v="157" actId="478"/>
          <ac:picMkLst>
            <pc:docMk/>
            <pc:sldMk cId="844043398" sldId="291"/>
            <ac:picMk id="9" creationId="{540EE5AE-D316-9B00-685A-7D5B3E829453}"/>
          </ac:picMkLst>
        </pc:picChg>
      </pc:sldChg>
      <pc:sldChg chg="modNotesTx">
        <pc:chgData name="Reilly, Gillian" userId="b644f70d-0652-4a76-bbbc-a2432cd434c6" providerId="ADAL" clId="{0E437EA2-E20A-48B9-BB0E-DDC30E3A2D06}" dt="2025-01-06T15:12:07.643" v="512" actId="20577"/>
        <pc:sldMkLst>
          <pc:docMk/>
          <pc:sldMk cId="3317984586" sldId="293"/>
        </pc:sldMkLst>
      </pc:sldChg>
      <pc:sldChg chg="addSp delSp modSp add mod modAnim modNotesTx">
        <pc:chgData name="Reilly, Gillian" userId="b644f70d-0652-4a76-bbbc-a2432cd434c6" providerId="ADAL" clId="{0E437EA2-E20A-48B9-BB0E-DDC30E3A2D06}" dt="2025-01-06T15:14:14.543" v="650" actId="20577"/>
        <pc:sldMkLst>
          <pc:docMk/>
          <pc:sldMk cId="904489820" sldId="294"/>
        </pc:sldMkLst>
        <pc:spChg chg="mod">
          <ac:chgData name="Reilly, Gillian" userId="b644f70d-0652-4a76-bbbc-a2432cd434c6" providerId="ADAL" clId="{0E437EA2-E20A-48B9-BB0E-DDC30E3A2D06}" dt="2025-01-06T15:06:29.121" v="155" actId="20577"/>
          <ac:spMkLst>
            <pc:docMk/>
            <pc:sldMk cId="904489820" sldId="294"/>
            <ac:spMk id="2" creationId="{0034B638-277C-03AA-4ACE-A201B66C5C19}"/>
          </ac:spMkLst>
        </pc:spChg>
        <pc:picChg chg="add mod">
          <ac:chgData name="Reilly, Gillian" userId="b644f70d-0652-4a76-bbbc-a2432cd434c6" providerId="ADAL" clId="{0E437EA2-E20A-48B9-BB0E-DDC30E3A2D06}" dt="2025-01-06T15:04:52.734" v="64" actId="1076"/>
          <ac:picMkLst>
            <pc:docMk/>
            <pc:sldMk cId="904489820" sldId="294"/>
            <ac:picMk id="3" creationId="{F75C06BF-F090-97F4-D2BE-A682934F7F8B}"/>
          </ac:picMkLst>
        </pc:picChg>
        <pc:picChg chg="del">
          <ac:chgData name="Reilly, Gillian" userId="b644f70d-0652-4a76-bbbc-a2432cd434c6" providerId="ADAL" clId="{0E437EA2-E20A-48B9-BB0E-DDC30E3A2D06}" dt="2025-01-06T15:04:19.312" v="61" actId="478"/>
          <ac:picMkLst>
            <pc:docMk/>
            <pc:sldMk cId="904489820" sldId="294"/>
            <ac:picMk id="4" creationId="{8DE09E88-7476-E8E6-DF51-163C4AF91434}"/>
          </ac:picMkLst>
        </pc:picChg>
      </pc:sldChg>
    </pc:docChg>
  </pc:docChgLst>
  <pc:docChgLst>
    <pc:chgData name="Reilly, Gillian" userId="b644f70d-0652-4a76-bbbc-a2432cd434c6" providerId="ADAL" clId="{B2451882-ED0F-430D-815F-B88A45E86347}"/>
    <pc:docChg chg="undo custSel addSld modSld">
      <pc:chgData name="Reilly, Gillian" userId="b644f70d-0652-4a76-bbbc-a2432cd434c6" providerId="ADAL" clId="{B2451882-ED0F-430D-815F-B88A45E86347}" dt="2024-12-20T14:34:57.202" v="979" actId="478"/>
      <pc:docMkLst>
        <pc:docMk/>
      </pc:docMkLst>
      <pc:sldChg chg="modNotesTx">
        <pc:chgData name="Reilly, Gillian" userId="b644f70d-0652-4a76-bbbc-a2432cd434c6" providerId="ADAL" clId="{B2451882-ED0F-430D-815F-B88A45E86347}" dt="2024-12-13T14:31:27.324" v="1" actId="20577"/>
        <pc:sldMkLst>
          <pc:docMk/>
          <pc:sldMk cId="1579577083" sldId="256"/>
        </pc:sldMkLst>
      </pc:sldChg>
      <pc:sldChg chg="modSp mod modNotesTx">
        <pc:chgData name="Reilly, Gillian" userId="b644f70d-0652-4a76-bbbc-a2432cd434c6" providerId="ADAL" clId="{B2451882-ED0F-430D-815F-B88A45E86347}" dt="2024-12-20T14:09:25.930" v="872" actId="1038"/>
        <pc:sldMkLst>
          <pc:docMk/>
          <pc:sldMk cId="3450638186" sldId="259"/>
        </pc:sldMkLst>
        <pc:spChg chg="mod">
          <ac:chgData name="Reilly, Gillian" userId="b644f70d-0652-4a76-bbbc-a2432cd434c6" providerId="ADAL" clId="{B2451882-ED0F-430D-815F-B88A45E86347}" dt="2024-12-13T14:32:55.168" v="5" actId="20577"/>
          <ac:spMkLst>
            <pc:docMk/>
            <pc:sldMk cId="3450638186" sldId="259"/>
            <ac:spMk id="2" creationId="{00351736-E3B4-9712-865F-5BA05DC44C84}"/>
          </ac:spMkLst>
        </pc:spChg>
        <pc:spChg chg="mod">
          <ac:chgData name="Reilly, Gillian" userId="b644f70d-0652-4a76-bbbc-a2432cd434c6" providerId="ADAL" clId="{B2451882-ED0F-430D-815F-B88A45E86347}" dt="2024-12-20T14:09:25.930" v="872" actId="1038"/>
          <ac:spMkLst>
            <pc:docMk/>
            <pc:sldMk cId="3450638186" sldId="259"/>
            <ac:spMk id="4" creationId="{A62935D7-7982-7834-27F2-931F7CC0482E}"/>
          </ac:spMkLst>
        </pc:spChg>
      </pc:sldChg>
      <pc:sldChg chg="addSp delSp modSp mod modNotesTx">
        <pc:chgData name="Reilly, Gillian" userId="b644f70d-0652-4a76-bbbc-a2432cd434c6" providerId="ADAL" clId="{B2451882-ED0F-430D-815F-B88A45E86347}" dt="2024-12-20T14:17:50.341" v="875" actId="20577"/>
        <pc:sldMkLst>
          <pc:docMk/>
          <pc:sldMk cId="1649093566" sldId="265"/>
        </pc:sldMkLst>
        <pc:spChg chg="mod">
          <ac:chgData name="Reilly, Gillian" userId="b644f70d-0652-4a76-bbbc-a2432cd434c6" providerId="ADAL" clId="{B2451882-ED0F-430D-815F-B88A45E86347}" dt="2024-12-13T15:11:56.105" v="51" actId="20577"/>
          <ac:spMkLst>
            <pc:docMk/>
            <pc:sldMk cId="1649093566" sldId="265"/>
            <ac:spMk id="2" creationId="{DB11BA8A-8EAD-5F7C-F783-CF7A6BAA7191}"/>
          </ac:spMkLst>
        </pc:spChg>
        <pc:picChg chg="add mod">
          <ac:chgData name="Reilly, Gillian" userId="b644f70d-0652-4a76-bbbc-a2432cd434c6" providerId="ADAL" clId="{B2451882-ED0F-430D-815F-B88A45E86347}" dt="2024-12-13T15:13:46.663" v="60" actId="1076"/>
          <ac:picMkLst>
            <pc:docMk/>
            <pc:sldMk cId="1649093566" sldId="265"/>
            <ac:picMk id="4" creationId="{56097CB4-8459-BEE5-F5E9-C9ADDC800D0D}"/>
          </ac:picMkLst>
        </pc:picChg>
      </pc:sldChg>
      <pc:sldChg chg="addSp delSp modSp mod modNotesTx">
        <pc:chgData name="Reilly, Gillian" userId="b644f70d-0652-4a76-bbbc-a2432cd434c6" providerId="ADAL" clId="{B2451882-ED0F-430D-815F-B88A45E86347}" dt="2024-12-20T14:18:52.889" v="920" actId="20577"/>
        <pc:sldMkLst>
          <pc:docMk/>
          <pc:sldMk cId="5824615" sldId="266"/>
        </pc:sldMkLst>
        <pc:spChg chg="mod">
          <ac:chgData name="Reilly, Gillian" userId="b644f70d-0652-4a76-bbbc-a2432cd434c6" providerId="ADAL" clId="{B2451882-ED0F-430D-815F-B88A45E86347}" dt="2024-12-19T14:49:45.166" v="859" actId="27636"/>
          <ac:spMkLst>
            <pc:docMk/>
            <pc:sldMk cId="5824615" sldId="266"/>
            <ac:spMk id="2" creationId="{7276D26F-B4FE-1A7B-8594-9EA5CEB7E0B7}"/>
          </ac:spMkLst>
        </pc:spChg>
        <pc:spChg chg="add mod">
          <ac:chgData name="Reilly, Gillian" userId="b644f70d-0652-4a76-bbbc-a2432cd434c6" providerId="ADAL" clId="{B2451882-ED0F-430D-815F-B88A45E86347}" dt="2024-12-19T14:58:28.858" v="861" actId="207"/>
          <ac:spMkLst>
            <pc:docMk/>
            <pc:sldMk cId="5824615" sldId="266"/>
            <ac:spMk id="8" creationId="{BB6093E6-A0BD-2C66-7E3A-9492C808AE2F}"/>
          </ac:spMkLst>
        </pc:spChg>
        <pc:picChg chg="add mod">
          <ac:chgData name="Reilly, Gillian" userId="b644f70d-0652-4a76-bbbc-a2432cd434c6" providerId="ADAL" clId="{B2451882-ED0F-430D-815F-B88A45E86347}" dt="2024-12-19T15:08:05.288" v="871" actId="1076"/>
          <ac:picMkLst>
            <pc:docMk/>
            <pc:sldMk cId="5824615" sldId="266"/>
            <ac:picMk id="4" creationId="{159AF845-9F66-B14A-8A6F-FCD65BB6B173}"/>
          </ac:picMkLst>
        </pc:picChg>
      </pc:sldChg>
      <pc:sldChg chg="modSp mod modNotesTx">
        <pc:chgData name="Reilly, Gillian" userId="b644f70d-0652-4a76-bbbc-a2432cd434c6" providerId="ADAL" clId="{B2451882-ED0F-430D-815F-B88A45E86347}" dt="2024-12-20T14:19:38.140" v="939" actId="20577"/>
        <pc:sldMkLst>
          <pc:docMk/>
          <pc:sldMk cId="598080274" sldId="270"/>
        </pc:sldMkLst>
        <pc:spChg chg="mod">
          <ac:chgData name="Reilly, Gillian" userId="b644f70d-0652-4a76-bbbc-a2432cd434c6" providerId="ADAL" clId="{B2451882-ED0F-430D-815F-B88A45E86347}" dt="2024-12-19T14:59:28.240" v="862" actId="207"/>
          <ac:spMkLst>
            <pc:docMk/>
            <pc:sldMk cId="598080274" sldId="270"/>
            <ac:spMk id="4" creationId="{A868CA6D-5992-3FDD-DBF2-41F72F18E9C4}"/>
          </ac:spMkLst>
        </pc:spChg>
      </pc:sldChg>
      <pc:sldChg chg="modSp mod modNotesTx">
        <pc:chgData name="Reilly, Gillian" userId="b644f70d-0652-4a76-bbbc-a2432cd434c6" providerId="ADAL" clId="{B2451882-ED0F-430D-815F-B88A45E86347}" dt="2024-12-19T15:01:44.856" v="863" actId="207"/>
        <pc:sldMkLst>
          <pc:docMk/>
          <pc:sldMk cId="3462963523" sldId="275"/>
        </pc:sldMkLst>
        <pc:spChg chg="mod">
          <ac:chgData name="Reilly, Gillian" userId="b644f70d-0652-4a76-bbbc-a2432cd434c6" providerId="ADAL" clId="{B2451882-ED0F-430D-815F-B88A45E86347}" dt="2024-12-19T15:01:44.856" v="863" actId="207"/>
          <ac:spMkLst>
            <pc:docMk/>
            <pc:sldMk cId="3462963523" sldId="275"/>
            <ac:spMk id="4" creationId="{38D09E36-3386-F951-F481-3F26AEDA23BC}"/>
          </ac:spMkLst>
        </pc:spChg>
      </pc:sldChg>
      <pc:sldChg chg="modSp mod modNotesTx">
        <pc:chgData name="Reilly, Gillian" userId="b644f70d-0652-4a76-bbbc-a2432cd434c6" providerId="ADAL" clId="{B2451882-ED0F-430D-815F-B88A45E86347}" dt="2024-12-13T15:40:13.544" v="790" actId="20577"/>
        <pc:sldMkLst>
          <pc:docMk/>
          <pc:sldMk cId="4128960137" sldId="284"/>
        </pc:sldMkLst>
        <pc:spChg chg="mod">
          <ac:chgData name="Reilly, Gillian" userId="b644f70d-0652-4a76-bbbc-a2432cd434c6" providerId="ADAL" clId="{B2451882-ED0F-430D-815F-B88A45E86347}" dt="2024-12-13T15:40:13.544" v="790" actId="20577"/>
          <ac:spMkLst>
            <pc:docMk/>
            <pc:sldMk cId="4128960137" sldId="284"/>
            <ac:spMk id="2" creationId="{714E7698-5B29-CEC8-8A7C-5B86739248DA}"/>
          </ac:spMkLst>
        </pc:spChg>
        <pc:spChg chg="mod">
          <ac:chgData name="Reilly, Gillian" userId="b644f70d-0652-4a76-bbbc-a2432cd434c6" providerId="ADAL" clId="{B2451882-ED0F-430D-815F-B88A45E86347}" dt="2024-12-13T15:39:43.083" v="751" actId="20577"/>
          <ac:spMkLst>
            <pc:docMk/>
            <pc:sldMk cId="4128960137" sldId="284"/>
            <ac:spMk id="3" creationId="{28574EC2-85A3-D90B-B2F7-D319C2F5A6D9}"/>
          </ac:spMkLst>
        </pc:spChg>
      </pc:sldChg>
      <pc:sldChg chg="addSp delSp modSp mod delAnim modAnim">
        <pc:chgData name="Reilly, Gillian" userId="b644f70d-0652-4a76-bbbc-a2432cd434c6" providerId="ADAL" clId="{B2451882-ED0F-430D-815F-B88A45E86347}" dt="2024-12-20T14:32:05.656" v="970" actId="1076"/>
        <pc:sldMkLst>
          <pc:docMk/>
          <pc:sldMk cId="1531525172" sldId="287"/>
        </pc:sldMkLst>
      </pc:sldChg>
      <pc:sldChg chg="addSp delSp modSp mod delAnim modAnim">
        <pc:chgData name="Reilly, Gillian" userId="b644f70d-0652-4a76-bbbc-a2432cd434c6" providerId="ADAL" clId="{B2451882-ED0F-430D-815F-B88A45E86347}" dt="2024-12-20T14:34:57.202" v="979" actId="478"/>
        <pc:sldMkLst>
          <pc:docMk/>
          <pc:sldMk cId="2971267651" sldId="288"/>
        </pc:sldMkLst>
        <pc:spChg chg="mod">
          <ac:chgData name="Reilly, Gillian" userId="b644f70d-0652-4a76-bbbc-a2432cd434c6" providerId="ADAL" clId="{B2451882-ED0F-430D-815F-B88A45E86347}" dt="2024-12-13T14:32:49.148" v="3" actId="20577"/>
          <ac:spMkLst>
            <pc:docMk/>
            <pc:sldMk cId="2971267651" sldId="288"/>
            <ac:spMk id="3" creationId="{01A312B5-40EF-00BF-1851-369E8DA725DF}"/>
          </ac:spMkLst>
        </pc:spChg>
      </pc:sldChg>
      <pc:sldChg chg="modSp mod modNotesTx">
        <pc:chgData name="Reilly, Gillian" userId="b644f70d-0652-4a76-bbbc-a2432cd434c6" providerId="ADAL" clId="{B2451882-ED0F-430D-815F-B88A45E86347}" dt="2024-12-20T14:21:18.005" v="965" actId="20577"/>
        <pc:sldMkLst>
          <pc:docMk/>
          <pc:sldMk cId="1333619877" sldId="290"/>
        </pc:sldMkLst>
        <pc:spChg chg="mod">
          <ac:chgData name="Reilly, Gillian" userId="b644f70d-0652-4a76-bbbc-a2432cd434c6" providerId="ADAL" clId="{B2451882-ED0F-430D-815F-B88A45E86347}" dt="2024-12-19T15:03:15.835" v="865" actId="12"/>
          <ac:spMkLst>
            <pc:docMk/>
            <pc:sldMk cId="1333619877" sldId="290"/>
            <ac:spMk id="3" creationId="{1220F723-A96E-65F1-DE6F-3CAEDE131FEC}"/>
          </ac:spMkLst>
        </pc:spChg>
      </pc:sldChg>
      <pc:sldChg chg="modSp mod">
        <pc:chgData name="Reilly, Gillian" userId="b644f70d-0652-4a76-bbbc-a2432cd434c6" providerId="ADAL" clId="{B2451882-ED0F-430D-815F-B88A45E86347}" dt="2024-12-19T15:05:32.511" v="866" actId="20577"/>
        <pc:sldMkLst>
          <pc:docMk/>
          <pc:sldMk cId="844043398" sldId="291"/>
        </pc:sldMkLst>
        <pc:spChg chg="mod">
          <ac:chgData name="Reilly, Gillian" userId="b644f70d-0652-4a76-bbbc-a2432cd434c6" providerId="ADAL" clId="{B2451882-ED0F-430D-815F-B88A45E86347}" dt="2024-12-19T15:05:32.511" v="866" actId="20577"/>
          <ac:spMkLst>
            <pc:docMk/>
            <pc:sldMk cId="844043398" sldId="291"/>
            <ac:spMk id="2" creationId="{DB11BA8A-8EAD-5F7C-F783-CF7A6BAA7191}"/>
          </ac:spMkLst>
        </pc:spChg>
      </pc:sldChg>
      <pc:sldChg chg="modSp mod modNotesTx">
        <pc:chgData name="Reilly, Gillian" userId="b644f70d-0652-4a76-bbbc-a2432cd434c6" providerId="ADAL" clId="{B2451882-ED0F-430D-815F-B88A45E86347}" dt="2024-12-13T15:34:18.716" v="587" actId="20577"/>
        <pc:sldMkLst>
          <pc:docMk/>
          <pc:sldMk cId="2462773545" sldId="292"/>
        </pc:sldMkLst>
        <pc:spChg chg="mod">
          <ac:chgData name="Reilly, Gillian" userId="b644f70d-0652-4a76-bbbc-a2432cd434c6" providerId="ADAL" clId="{B2451882-ED0F-430D-815F-B88A45E86347}" dt="2024-12-13T15:34:05.120" v="582" actId="20577"/>
          <ac:spMkLst>
            <pc:docMk/>
            <pc:sldMk cId="2462773545" sldId="292"/>
            <ac:spMk id="3" creationId="{1220F723-A96E-65F1-DE6F-3CAEDE131FEC}"/>
          </ac:spMkLst>
        </pc:spChg>
      </pc:sldChg>
      <pc:sldChg chg="add modNotesTx">
        <pc:chgData name="Reilly, Gillian" userId="b644f70d-0652-4a76-bbbc-a2432cd434c6" providerId="ADAL" clId="{B2451882-ED0F-430D-815F-B88A45E86347}" dt="2024-12-20T14:18:15.269" v="878" actId="20577"/>
        <pc:sldMkLst>
          <pc:docMk/>
          <pc:sldMk cId="3317984586"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3B3C7-E548-C048-967F-B21FB0B97A49}"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34DD8-145F-C244-94F8-8DF8B5172A7A}" type="slidenum">
              <a:rPr lang="en-US" smtClean="0"/>
              <a:t>‹#›</a:t>
            </a:fld>
            <a:endParaRPr lang="en-US"/>
          </a:p>
        </p:txBody>
      </p:sp>
    </p:spTree>
    <p:extLst>
      <p:ext uri="{BB962C8B-B14F-4D97-AF65-F5344CB8AC3E}">
        <p14:creationId xmlns:p14="http://schemas.microsoft.com/office/powerpoint/2010/main" val="176053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t.ly/DigitalHealthTechExampl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Intro slide: Let pupils know that they will be taking part in the #DigiInventors Challenge 2025 and that this challenge is in partnership with Digital Health &amp; Care Innovation Centre (DHI) , City of Glasgow College and RAiSE (Raising Aspirations in Science and STEM Education)- a programme of the Wood Foundation, Education Scotland, Scottish Government and participating local authorities.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SETUP: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 The following set of slides, includes pick up and play units of work, along with teachers notes and breaks the #DigiInventors Challenge into smaller tasks that will all feed into elements needed for an individual, pair or team entry.</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a:t>
            </a:fld>
            <a:endParaRPr lang="en-US"/>
          </a:p>
        </p:txBody>
      </p:sp>
    </p:spTree>
    <p:extLst>
      <p:ext uri="{BB962C8B-B14F-4D97-AF65-F5344CB8AC3E}">
        <p14:creationId xmlns:p14="http://schemas.microsoft.com/office/powerpoint/2010/main" val="159811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0C87F-611E-5B71-AA8A-213EF11B7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AB247-5887-9BDE-F9FF-BA80AB231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98676-813D-B093-036C-EC457BA40C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Look at the image of winners from 2 years ago. Again, discuss the titles and what possible health solutions they address.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2023, all winners attending a prize giving event at City of Glasgow College and were given a certificate, goodie bag and a Sphero bolt -a coding robot that lets children learn coding through hands-on play and STEM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Sphero Bolt video (https://www.youtube.com/watch?v=ZluyTRFn3OY)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a:extLst>
              <a:ext uri="{FF2B5EF4-FFF2-40B4-BE49-F238E27FC236}">
                <a16:creationId xmlns:a16="http://schemas.microsoft.com/office/drawing/2014/main" id="{A26AFFAF-ADAC-C4ED-EEF4-44768778C06F}"/>
              </a:ext>
            </a:extLst>
          </p:cNvPr>
          <p:cNvSpPr>
            <a:spLocks noGrp="1"/>
          </p:cNvSpPr>
          <p:nvPr>
            <p:ph type="sldNum" sz="quarter" idx="5"/>
          </p:nvPr>
        </p:nvSpPr>
        <p:spPr/>
        <p:txBody>
          <a:bodyPr/>
          <a:lstStyle/>
          <a:p>
            <a:fld id="{CCA34DD8-145F-C244-94F8-8DF8B5172A7A}" type="slidenum">
              <a:rPr lang="en-US" smtClean="0"/>
              <a:t>10</a:t>
            </a:fld>
            <a:endParaRPr lang="en-US"/>
          </a:p>
        </p:txBody>
      </p:sp>
    </p:spTree>
    <p:extLst>
      <p:ext uri="{BB962C8B-B14F-4D97-AF65-F5344CB8AC3E}">
        <p14:creationId xmlns:p14="http://schemas.microsoft.com/office/powerpoint/2010/main" val="28442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was one of the winning ideas in 2023, The Cloud walker. Tis can be used as an example of a high-quality submission, answering each element of the challenge.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Cloud Walker is an innovative project developed by a group of students from St. Bride's Primary, aiming to support children with cerebral palsy. This advanced walker combines technology, design, and education, making therapy sessions enjoyable and interactive. With a built-in tablet and app featuring fun games and learning activities, the Cloud Walker promotes overall health, well-being, and skill development. By enhancing the walking and learning experience, it fosters confidence and helps children reach their full potential.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Watch the final presentation video from St Bride’s Primary and use this as an example of a high-quality submission.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https://vimeo.com/816077460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11</a:t>
            </a:fld>
            <a:endParaRPr lang="en-US"/>
          </a:p>
        </p:txBody>
      </p:sp>
    </p:spTree>
    <p:extLst>
      <p:ext uri="{BB962C8B-B14F-4D97-AF65-F5344CB8AC3E}">
        <p14:creationId xmlns:p14="http://schemas.microsoft.com/office/powerpoint/2010/main" val="3685852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Optional: Look back at other entry winners from previous years and use the link to read more about each idea. (These entries are all from secondary schools, the primary school challenge started in 2023 and are on the final page of the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Find these on DHI website for secondary challenge in ‘teaching resources’ </a:t>
            </a:r>
          </a:p>
          <a:p>
            <a:endParaRPr lang="en-GB" dirty="0"/>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12</a:t>
            </a:fld>
            <a:endParaRPr lang="en-US"/>
          </a:p>
        </p:txBody>
      </p:sp>
    </p:spTree>
    <p:extLst>
      <p:ext uri="{BB962C8B-B14F-4D97-AF65-F5344CB8AC3E}">
        <p14:creationId xmlns:p14="http://schemas.microsoft.com/office/powerpoint/2010/main" val="2724618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TASK 3:</a:t>
            </a:r>
            <a:endParaRPr lang="en-GB" b="1" dirty="0"/>
          </a:p>
          <a:p>
            <a:r>
              <a:rPr lang="en-GB" dirty="0"/>
              <a:t>Pupils will identify the health problem that they would like to solve. They should take some time to do some background reading/ research to give them a deeper understanding of the health condition/ problem they have chosen and how the digital idea might support it. </a:t>
            </a:r>
          </a:p>
          <a:p>
            <a:endParaRPr lang="en-GB" dirty="0"/>
          </a:p>
          <a:p>
            <a:r>
              <a:rPr lang="en-GB" dirty="0"/>
              <a:t>They will need to decide at this point going forward how they are going to work- individual/ pair/ team of 3 or 4</a:t>
            </a:r>
          </a:p>
          <a:p>
            <a:br>
              <a:rPr lang="en-GB" dirty="0"/>
            </a:br>
            <a:r>
              <a:rPr lang="en-GB" b="1" dirty="0"/>
              <a:t>NOTE</a:t>
            </a:r>
          </a:p>
          <a:p>
            <a:r>
              <a:rPr lang="en-GB" dirty="0"/>
              <a:t>Emphasise that although they have seen many app solutions so far, team entries do not have to be an app design and try to get them to think differently.</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13</a:t>
            </a:fld>
            <a:endParaRPr lang="en-US"/>
          </a:p>
        </p:txBody>
      </p:sp>
    </p:spTree>
    <p:extLst>
      <p:ext uri="{BB962C8B-B14F-4D97-AF65-F5344CB8AC3E}">
        <p14:creationId xmlns:p14="http://schemas.microsoft.com/office/powerpoint/2010/main" val="22137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TASK 3 CONT.</a:t>
            </a:r>
          </a:p>
          <a:p>
            <a:r>
              <a:rPr lang="en-GB" dirty="0"/>
              <a:t>They should now identify what aspect of the condition their idea will address and begin to research how big this problem is and why it is important to health and care of people. </a:t>
            </a:r>
          </a:p>
          <a:p>
            <a:endParaRPr lang="en-GB" dirty="0"/>
          </a:p>
          <a:p>
            <a:r>
              <a:rPr lang="en-GB" dirty="0"/>
              <a:t>Example:</a:t>
            </a:r>
          </a:p>
          <a:p>
            <a:r>
              <a:rPr lang="en-GB" dirty="0"/>
              <a:t>Health problem- diabetes</a:t>
            </a:r>
          </a:p>
          <a:p>
            <a:r>
              <a:rPr lang="en-GB" dirty="0"/>
              <a:t>Issue/ aspect of the condition - identifying low blood sugar levels before they become too low and cause for concern/ danger</a:t>
            </a:r>
          </a:p>
          <a:p>
            <a:endParaRPr lang="en-GB" dirty="0"/>
          </a:p>
          <a:p>
            <a:endParaRPr lang="en-GB" dirty="0"/>
          </a:p>
          <a:p>
            <a:r>
              <a:rPr lang="en-GB" b="1" dirty="0"/>
              <a:t>TASK:</a:t>
            </a:r>
            <a:endParaRPr lang="en-GB" dirty="0"/>
          </a:p>
          <a:p>
            <a:r>
              <a:rPr lang="en-GB" dirty="0"/>
              <a:t>The children should now begin to research the problem, so they understand it more. They should spend some time gathering facts and figures to show how big the problem is and how it is relevant to young people. Individuals/ pairs/ teams could share a document, take notes on paper or slides -  whatever is best for your class or each team. </a:t>
            </a:r>
          </a:p>
          <a:p>
            <a:endParaRPr lang="en-GB" dirty="0"/>
          </a:p>
          <a:p>
            <a:r>
              <a:rPr lang="en-GB" dirty="0"/>
              <a:t>Once the problem is identified, it is now time for them to identify the solution and how digital technology could be used to solve the problem.  They should begin to not only think about how the solution would work but create diagrams of what this would look like and annotate it if this helps them.  There are lots of tools freely available for pupils to produce digital diagrams or they could use paper if they would prefer.</a:t>
            </a:r>
          </a:p>
          <a:p>
            <a:endParaRPr lang="en-GB" dirty="0"/>
          </a:p>
          <a:p>
            <a:r>
              <a:rPr lang="en-GB" dirty="0"/>
              <a:t>Some teams might pick a complex issue to solve and might need some help if they think it is too big. Highlight to pupils that they don’t need to solve a whole big problem, but they could produce a small solution that plays a big part of working towards a big goal. </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14</a:t>
            </a:fld>
            <a:endParaRPr lang="en-US"/>
          </a:p>
        </p:txBody>
      </p:sp>
    </p:spTree>
    <p:extLst>
      <p:ext uri="{BB962C8B-B14F-4D97-AF65-F5344CB8AC3E}">
        <p14:creationId xmlns:p14="http://schemas.microsoft.com/office/powerpoint/2010/main" val="1903958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Once teams have completed their research around the problem they would like to solve, they should now begin to produce their unique 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None/>
            </a:pPr>
            <a:r>
              <a:rPr lang="en-GB" sz="1200" b="1" dirty="0">
                <a:solidFill>
                  <a:schemeClr val="dk1"/>
                </a:solidFill>
                <a:latin typeface="PT Sans Narrow"/>
                <a:ea typeface="PT Sans Narrow"/>
                <a:cs typeface="PT Sans Narrow"/>
                <a:sym typeface="PT Sans Narrow"/>
              </a:rPr>
              <a:t>TASK: </a:t>
            </a:r>
          </a:p>
          <a:p>
            <a:pPr marL="0" lvl="0" indent="0" algn="l" rtl="0">
              <a:spcBef>
                <a:spcPts val="0"/>
              </a:spcBef>
              <a:spcAft>
                <a:spcPts val="0"/>
              </a:spcAft>
              <a:buNone/>
            </a:pPr>
            <a:r>
              <a:rPr lang="en-GB" sz="1200" dirty="0">
                <a:solidFill>
                  <a:schemeClr val="dk1"/>
                </a:solidFill>
                <a:latin typeface="PT Sans Narrow"/>
                <a:ea typeface="PT Sans Narrow"/>
                <a:cs typeface="PT Sans Narrow"/>
                <a:sym typeface="PT Sans Narrow"/>
              </a:rPr>
              <a:t>To give some structure to this task there is a planning document (linked in slide) that they can use if this helps, or they could use the headings and come up with ideas on paper or whatever tool they would prefer. </a:t>
            </a:r>
          </a:p>
          <a:p>
            <a:pPr marL="0" lvl="0" indent="0" algn="l" rtl="0">
              <a:spcBef>
                <a:spcPts val="0"/>
              </a:spcBef>
              <a:spcAft>
                <a:spcPts val="0"/>
              </a:spcAft>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GB" sz="1200" dirty="0">
                <a:solidFill>
                  <a:schemeClr val="dk1"/>
                </a:solidFill>
                <a:latin typeface="PT Sans Narrow"/>
                <a:ea typeface="PT Sans Narrow"/>
                <a:cs typeface="PT Sans Narrow"/>
                <a:sym typeface="PT Sans Narrow"/>
              </a:rPr>
              <a:t>Ensure the children have considered:</a:t>
            </a:r>
          </a:p>
          <a:p>
            <a:pPr marL="0" lvl="0" indent="0" algn="l" rtl="0">
              <a:spcBef>
                <a:spcPts val="0"/>
              </a:spcBef>
              <a:spcAft>
                <a:spcPts val="0"/>
              </a:spcAft>
              <a:buNone/>
            </a:pPr>
            <a:endParaRPr lang="en-GB" sz="1200" dirty="0">
              <a:solidFill>
                <a:schemeClr val="dk1"/>
              </a:solidFill>
              <a:latin typeface="PT Sans Narrow"/>
              <a:ea typeface="PT Sans Narrow"/>
              <a:cs typeface="PT Sans Narrow"/>
              <a:sym typeface="PT Sans Narrow"/>
            </a:endParaRPr>
          </a:p>
          <a:p>
            <a:pPr marL="514350" indent="-514350">
              <a:buFont typeface="+mj-lt"/>
              <a:buAutoNum type="arabicPeriod"/>
            </a:pPr>
            <a:r>
              <a:rPr lang="en-GB" sz="1200" dirty="0"/>
              <a:t>What health care problem will this support?</a:t>
            </a:r>
          </a:p>
          <a:p>
            <a:pPr marL="514350" indent="-514350">
              <a:buFont typeface="+mj-lt"/>
              <a:buAutoNum type="arabicPeriod"/>
            </a:pPr>
            <a:r>
              <a:rPr lang="en-GB" sz="1200" dirty="0"/>
              <a:t>Why is it important? (facts and figures) </a:t>
            </a:r>
          </a:p>
          <a:p>
            <a:pPr marL="514350" indent="-514350">
              <a:buFont typeface="+mj-lt"/>
              <a:buAutoNum type="arabicPeriod"/>
            </a:pPr>
            <a:r>
              <a:rPr lang="en-GB" sz="1200" dirty="0"/>
              <a:t>Your solution and how it works</a:t>
            </a:r>
          </a:p>
          <a:p>
            <a:pPr marL="514350" indent="-514350">
              <a:buFont typeface="+mj-lt"/>
              <a:buAutoNum type="arabicPeriod"/>
            </a:pPr>
            <a:r>
              <a:rPr lang="en-GB" sz="1200" dirty="0"/>
              <a:t>What technology is needed? </a:t>
            </a:r>
          </a:p>
          <a:p>
            <a:pPr marL="514350" indent="-514350">
              <a:buFont typeface="+mj-lt"/>
              <a:buAutoNum type="arabicPeriod"/>
            </a:pPr>
            <a:r>
              <a:rPr lang="en-GB" sz="1200" dirty="0"/>
              <a:t>Does your idea include features that benefit the environment and contribute to achieving net zero carbon emissions?</a:t>
            </a:r>
          </a:p>
          <a:p>
            <a:pPr marL="0" lvl="0" indent="0" algn="l" rtl="0">
              <a:spcBef>
                <a:spcPts val="0"/>
              </a:spcBef>
              <a:spcAft>
                <a:spcPts val="0"/>
              </a:spcAft>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GB" sz="1200" dirty="0">
                <a:solidFill>
                  <a:schemeClr val="dk1"/>
                </a:solidFill>
                <a:latin typeface="PT Sans Narrow"/>
                <a:ea typeface="PT Sans Narrow"/>
                <a:cs typeface="PT Sans Narrow"/>
                <a:sym typeface="PT Sans Narrow"/>
              </a:rPr>
              <a:t> </a:t>
            </a:r>
            <a:br>
              <a:rPr lang="en-GB" sz="1200" dirty="0">
                <a:solidFill>
                  <a:schemeClr val="dk1"/>
                </a:solidFill>
                <a:latin typeface="PT Sans Narrow"/>
                <a:ea typeface="PT Sans Narrow"/>
                <a:cs typeface="PT Sans Narrow"/>
                <a:sym typeface="PT Sans Narrow"/>
              </a:rPr>
            </a:br>
            <a:endParaRPr lang="en-GB" sz="1200" dirty="0">
              <a:solidFill>
                <a:schemeClr val="dk1"/>
              </a:solidFill>
              <a:latin typeface="PT Sans Narrow"/>
              <a:ea typeface="PT Sans Narrow"/>
              <a:cs typeface="PT Sans Narrow"/>
              <a:sym typeface="PT Sans Narrow"/>
            </a:endParaRP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15</a:t>
            </a:fld>
            <a:endParaRPr lang="en-US"/>
          </a:p>
        </p:txBody>
      </p:sp>
    </p:spTree>
    <p:extLst>
      <p:ext uri="{BB962C8B-B14F-4D97-AF65-F5344CB8AC3E}">
        <p14:creationId xmlns:p14="http://schemas.microsoft.com/office/powerpoint/2010/main" val="2584603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If teams are working on their pitch or nearly finished, display this slide as a reminder of the checklist that each team should have completed in order to submit their entry, how they will be judged and how teams will be scored.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Have they considered:</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How will people use your solution?</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What will it look like?</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What technology will it use?</a:t>
            </a:r>
          </a:p>
          <a:p>
            <a:pPr marL="228600" indent="-228600">
              <a:buFont typeface="+mj-lt"/>
              <a:buAutoNum type="arabicPeriod"/>
              <a:defRPr/>
            </a:pPr>
            <a:r>
              <a:rPr kumimoji="0" lang="en-GB" sz="1200" b="0" i="0" u="none" strike="noStrike" kern="1200" cap="none" spc="0" normalizeH="0" baseline="0" noProof="0" dirty="0">
                <a:ln>
                  <a:noFill/>
                </a:ln>
                <a:effectLst/>
                <a:uLnTx/>
                <a:uFillTx/>
                <a:latin typeface="Calibri" panose="020F0502020204030204"/>
                <a:ea typeface="+mn-ea"/>
                <a:cs typeface="+mn-cs"/>
              </a:rPr>
              <a:t>How will it work?</a:t>
            </a:r>
          </a:p>
          <a:p>
            <a:pPr marL="0" indent="0">
              <a:buFont typeface="+mj-lt"/>
              <a:buNone/>
              <a:defRPr/>
            </a:pPr>
            <a:endParaRPr kumimoji="0" lang="en-GB" sz="1200" b="0" i="0" u="none" strike="noStrike" kern="1200" cap="none" spc="0" normalizeH="0" baseline="0" noProof="0" dirty="0">
              <a:ln>
                <a:noFill/>
              </a:ln>
              <a:effectLst/>
              <a:uLnTx/>
              <a:uFillTx/>
              <a:latin typeface="Calibri" panose="020F0502020204030204"/>
              <a:ea typeface="+mn-ea"/>
              <a:cs typeface="+mn-cs"/>
            </a:endParaRPr>
          </a:p>
          <a:p>
            <a:pPr marL="0" indent="0">
              <a:buFont typeface="+mj-lt"/>
              <a:buNone/>
              <a:defRPr/>
            </a:pPr>
            <a:r>
              <a:rPr kumimoji="0" lang="en-GB" sz="1200" b="0" i="0" u="none" strike="noStrike" kern="1200" cap="none" spc="0" normalizeH="0" baseline="0" noProof="0" dirty="0">
                <a:ln>
                  <a:noFill/>
                </a:ln>
                <a:effectLst/>
                <a:uLnTx/>
                <a:uFillTx/>
                <a:latin typeface="Calibri" panose="020F0502020204030204"/>
                <a:ea typeface="+mn-ea"/>
                <a:cs typeface="+mn-cs"/>
              </a:rPr>
              <a:t>Ensure they have doubled checked all criteria before moving 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dirty="0">
              <a:latin typeface="PT Sans Narrow"/>
              <a:ea typeface="PT Sans Narrow"/>
              <a:cs typeface="PT Sans Narrow"/>
              <a:sym typeface="PT Sans Narrow"/>
            </a:endParaRP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16</a:t>
            </a:fld>
            <a:endParaRPr lang="en-US"/>
          </a:p>
        </p:txBody>
      </p:sp>
    </p:spTree>
    <p:extLst>
      <p:ext uri="{BB962C8B-B14F-4D97-AF65-F5344CB8AC3E}">
        <p14:creationId xmlns:p14="http://schemas.microsoft.com/office/powerpoint/2010/main" val="290507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Once they are happy with their solution, they are ready to start their pitch.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As part of the final pitch, ask them to work together to produce a good quality design(s) </a:t>
            </a:r>
            <a:r>
              <a:rPr lang="en-GB" sz="1200" b="1" dirty="0">
                <a:solidFill>
                  <a:schemeClr val="dk1"/>
                </a:solidFill>
                <a:latin typeface="PT Sans Narrow"/>
                <a:ea typeface="PT Sans Narrow"/>
                <a:cs typeface="PT Sans Narrow"/>
                <a:sym typeface="PT Sans Narrow"/>
              </a:rPr>
              <a:t>(maximum 4 diagrams is allowed)</a:t>
            </a:r>
            <a:r>
              <a:rPr lang="en-GB" sz="1200" dirty="0">
                <a:solidFill>
                  <a:schemeClr val="dk1"/>
                </a:solidFill>
                <a:latin typeface="PT Sans Narrow"/>
                <a:ea typeface="PT Sans Narrow"/>
                <a:cs typeface="PT Sans Narrow"/>
                <a:sym typeface="PT Sans Narrow"/>
              </a:rPr>
              <a:t>. They could draw these images or prepare a digital version and annotating the diagrams will be beneficial.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Take a photo of these images and create a folder that will have all the images pieces of their application in a safe place. These pictures/ photos will be included in their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PT Sans Narrow"/>
                <a:ea typeface="PT Sans Narrow"/>
                <a:cs typeface="PT Sans Narrow"/>
                <a:sym typeface="PT Sans Narrow"/>
              </a:rPr>
              <a:t>For their final entry (their pitch), they should prepare either a ppt with a voice over or create a video explaining their solution. Please note that this should </a:t>
            </a:r>
            <a:r>
              <a:rPr lang="en-GB" sz="1200" b="1" dirty="0">
                <a:solidFill>
                  <a:schemeClr val="dk1"/>
                </a:solidFill>
                <a:latin typeface="PT Sans Narrow"/>
                <a:ea typeface="PT Sans Narrow"/>
                <a:cs typeface="PT Sans Narrow"/>
                <a:sym typeface="PT Sans Narrow"/>
              </a:rPr>
              <a:t>not exceed 5 minutes. </a:t>
            </a:r>
          </a:p>
        </p:txBody>
      </p:sp>
      <p:sp>
        <p:nvSpPr>
          <p:cNvPr id="4" name="Slide Number Placeholder 3"/>
          <p:cNvSpPr>
            <a:spLocks noGrp="1"/>
          </p:cNvSpPr>
          <p:nvPr>
            <p:ph type="sldNum" sz="quarter" idx="5"/>
          </p:nvPr>
        </p:nvSpPr>
        <p:spPr/>
        <p:txBody>
          <a:bodyPr/>
          <a:lstStyle/>
          <a:p>
            <a:fld id="{CCA34DD8-145F-C244-94F8-8DF8B5172A7A}" type="slidenum">
              <a:rPr lang="en-US" smtClean="0"/>
              <a:t>17</a:t>
            </a:fld>
            <a:endParaRPr lang="en-US"/>
          </a:p>
        </p:txBody>
      </p:sp>
    </p:spTree>
    <p:extLst>
      <p:ext uri="{BB962C8B-B14F-4D97-AF65-F5344CB8AC3E}">
        <p14:creationId xmlns:p14="http://schemas.microsoft.com/office/powerpoint/2010/main" val="1233678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latin typeface="PT Sans Narrow"/>
                <a:ea typeface="PT Sans Narrow"/>
                <a:cs typeface="PT Sans Narrow"/>
                <a:sym typeface="PT Sans Narrow"/>
              </a:rPr>
              <a:t>Either </a:t>
            </a:r>
            <a:r>
              <a:rPr lang="en-GB" sz="1200" b="1" dirty="0">
                <a:latin typeface="PT Sans Narrow"/>
                <a:ea typeface="PT Sans Narrow"/>
                <a:cs typeface="PT Sans Narrow"/>
                <a:sym typeface="PT Sans Narrow"/>
              </a:rPr>
              <a:t>ppt with voice over or a video </a:t>
            </a:r>
            <a:r>
              <a:rPr lang="en-GB" sz="1200" dirty="0">
                <a:latin typeface="PT Sans Narrow"/>
                <a:ea typeface="PT Sans Narrow"/>
                <a:cs typeface="PT Sans Narrow"/>
                <a:sym typeface="PT Sans Narrow"/>
              </a:rPr>
              <a:t>with children talking through their design and images will be submitted as their final application. </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A ppt template is available on this slide should pupils/ teachers wish to use as a guide.</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Please ensure a team’s pitch includes:</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What problem of young people’s health your team is trying to solve and why it is important to health and care of young people.</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How big the problem is (</a:t>
            </a:r>
            <a:r>
              <a:rPr lang="en-GB" sz="1200" b="1" dirty="0">
                <a:latin typeface="PT Sans Narrow"/>
                <a:ea typeface="PT Sans Narrow"/>
                <a:cs typeface="PT Sans Narrow"/>
                <a:sym typeface="PT Sans Narrow"/>
              </a:rPr>
              <a:t>include facts and figures).</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What your solution is and how it will work. </a:t>
            </a:r>
          </a:p>
          <a:p>
            <a:pPr marL="457200" lvl="0" indent="-304800" algn="l" rtl="0">
              <a:spcBef>
                <a:spcPts val="0"/>
              </a:spcBef>
              <a:spcAft>
                <a:spcPts val="0"/>
              </a:spcAft>
              <a:buSzPts val="1200"/>
              <a:buFont typeface="PT Sans Narrow"/>
              <a:buChar char="●"/>
            </a:pPr>
            <a:r>
              <a:rPr lang="en-GB" sz="1200" dirty="0">
                <a:latin typeface="PT Sans Narrow"/>
                <a:ea typeface="PT Sans Narrow"/>
                <a:cs typeface="PT Sans Narrow"/>
                <a:sym typeface="PT Sans Narrow"/>
              </a:rPr>
              <a:t>Diagrams/drawings of your solution</a:t>
            </a:r>
            <a:r>
              <a:rPr lang="en-GB" sz="1200" b="1" dirty="0">
                <a:latin typeface="PT Sans Narrow"/>
                <a:ea typeface="PT Sans Narrow"/>
                <a:cs typeface="PT Sans Narrow"/>
                <a:sym typeface="PT Sans Narrow"/>
              </a:rPr>
              <a:t> (no more than 4).</a:t>
            </a:r>
          </a:p>
          <a:p>
            <a:pPr marL="0" lvl="0" indent="0" algn="l" rtl="0">
              <a:spcBef>
                <a:spcPts val="0"/>
              </a:spcBef>
              <a:spcAft>
                <a:spcPts val="0"/>
              </a:spcAft>
              <a:buNone/>
            </a:pPr>
            <a:endParaRPr lang="en-GB" sz="1200" b="1" dirty="0">
              <a:latin typeface="PT Sans Narrow"/>
              <a:ea typeface="PT Sans Narrow"/>
              <a:cs typeface="PT Sans Narrow"/>
              <a:sym typeface="PT Sans Narrow"/>
            </a:endParaRPr>
          </a:p>
          <a:p>
            <a:pPr marL="0" lvl="0" indent="0" algn="l" rtl="0">
              <a:spcBef>
                <a:spcPts val="0"/>
              </a:spcBef>
              <a:spcAft>
                <a:spcPts val="0"/>
              </a:spcAft>
              <a:buNone/>
            </a:pPr>
            <a:r>
              <a:rPr lang="en-GB" sz="1200" b="1" dirty="0">
                <a:latin typeface="PT Sans Narrow"/>
                <a:ea typeface="PT Sans Narrow"/>
                <a:cs typeface="PT Sans Narrow"/>
                <a:sym typeface="PT Sans Narrow"/>
              </a:rPr>
              <a:t>IMPORTANT:</a:t>
            </a:r>
            <a:r>
              <a:rPr lang="en-GB" sz="1200" dirty="0">
                <a:latin typeface="PT Sans Narrow"/>
                <a:ea typeface="PT Sans Narrow"/>
                <a:cs typeface="PT Sans Narrow"/>
                <a:sym typeface="PT Sans Narrow"/>
              </a:rPr>
              <a:t> Teams must answer ensure the </a:t>
            </a:r>
            <a:r>
              <a:rPr lang="en-GB" sz="1200" b="1" dirty="0">
                <a:latin typeface="PT Sans Narrow"/>
                <a:ea typeface="PT Sans Narrow"/>
                <a:cs typeface="PT Sans Narrow"/>
                <a:sym typeface="PT Sans Narrow"/>
              </a:rPr>
              <a:t>6 application questions </a:t>
            </a:r>
            <a:r>
              <a:rPr lang="en-GB" sz="1200" dirty="0">
                <a:latin typeface="PT Sans Narrow"/>
                <a:ea typeface="PT Sans Narrow"/>
                <a:cs typeface="PT Sans Narrow"/>
                <a:sym typeface="PT Sans Narrow"/>
              </a:rPr>
              <a:t>are answered within their application. An ideal option would be to use the 6 questions as headings in a ppt presentation or as part of the video. </a:t>
            </a:r>
          </a:p>
          <a:p>
            <a:pPr marL="0" lvl="0" indent="0" algn="l" rtl="0">
              <a:spcBef>
                <a:spcPts val="0"/>
              </a:spcBef>
              <a:spcAft>
                <a:spcPts val="0"/>
              </a:spcAft>
              <a:buNone/>
            </a:pPr>
            <a:endParaRPr lang="en-GB" sz="1200" dirty="0">
              <a:latin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sym typeface="PT Sans Narrow"/>
              </a:rPr>
              <a:t>All entries should be submitted to </a:t>
            </a:r>
            <a:r>
              <a:rPr lang="en-GB" dirty="0"/>
              <a:t>info@digiinventors.com </a:t>
            </a:r>
          </a:p>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18</a:t>
            </a:fld>
            <a:endParaRPr lang="en-US"/>
          </a:p>
        </p:txBody>
      </p:sp>
    </p:spTree>
    <p:extLst>
      <p:ext uri="{BB962C8B-B14F-4D97-AF65-F5344CB8AC3E}">
        <p14:creationId xmlns:p14="http://schemas.microsoft.com/office/powerpoint/2010/main" val="2509060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Judges are looking for a </a:t>
            </a:r>
            <a:r>
              <a:rPr lang="en-GB" sz="1200" b="1" dirty="0"/>
              <a:t>unique digital solution</a:t>
            </a:r>
            <a:r>
              <a:rPr lang="en-GB" sz="1200" dirty="0"/>
              <a:t>. They will be specifically looking for what aspects of a young person’s health is being addressed, why it is important to health and care of young people, evidence you have researched and investigated the problem and thought about and how this idea could become a reality. </a:t>
            </a:r>
          </a:p>
          <a:p>
            <a:pPr marL="0" indent="0">
              <a:buNone/>
            </a:pPr>
            <a:endParaRPr lang="en-GB" sz="1200" dirty="0"/>
          </a:p>
          <a:p>
            <a:pPr marL="0" indent="0">
              <a:buNone/>
            </a:pPr>
            <a:r>
              <a:rPr lang="en-GB" sz="1200" dirty="0"/>
              <a:t>Judges will score each individual/ pair/ team based on their:</a:t>
            </a:r>
          </a:p>
          <a:p>
            <a:pPr marL="342900" indent="-342900">
              <a:buFont typeface="Arial" panose="020B0604020202020204" pitchFamily="34" charset="0"/>
              <a:buChar char="•"/>
            </a:pPr>
            <a:r>
              <a:rPr lang="en-GB" sz="1200" dirty="0"/>
              <a:t>Answers to 6 application questions</a:t>
            </a:r>
          </a:p>
          <a:p>
            <a:pPr marL="342900" indent="-342900">
              <a:buFont typeface="Arial" panose="020B0604020202020204" pitchFamily="34" charset="0"/>
              <a:buChar char="•"/>
            </a:pPr>
            <a:r>
              <a:rPr lang="en-GB" sz="1200" dirty="0"/>
              <a:t>PowerPoint or a video presentation explaining/demonstrating how your idea will work (no more than 5 minutes) </a:t>
            </a:r>
          </a:p>
          <a:p>
            <a:endParaRPr lang="en-GB" b="1" dirty="0"/>
          </a:p>
          <a:p>
            <a:endParaRPr lang="en-GB" b="1" dirty="0"/>
          </a:p>
          <a:p>
            <a:r>
              <a:rPr lang="en-GB" b="1" dirty="0"/>
              <a:t>THE RULES</a:t>
            </a:r>
          </a:p>
          <a:p>
            <a:r>
              <a:rPr lang="en-GB" dirty="0"/>
              <a:t>The rules for the competition are below but also accessible. This information is for teacher/individual delivering this challenge. </a:t>
            </a:r>
          </a:p>
          <a:p>
            <a:endParaRPr lang="en-GB" dirty="0"/>
          </a:p>
          <a:p>
            <a:r>
              <a:rPr lang="en-GB" dirty="0"/>
              <a:t>The rules state that: </a:t>
            </a:r>
          </a:p>
          <a:p>
            <a:pPr marL="171450" indent="-171450">
              <a:buFont typeface="Arial" panose="020B0604020202020204" pitchFamily="34" charset="0"/>
              <a:buChar char="•"/>
            </a:pPr>
            <a:r>
              <a:rPr lang="en-GB" dirty="0"/>
              <a:t>Important dates for this year’s competition are on https://www.dhi-scotland.com/digiinventors-primary</a:t>
            </a:r>
          </a:p>
          <a:p>
            <a:pPr marL="171450" indent="-171450">
              <a:buFont typeface="Arial" panose="020B0604020202020204" pitchFamily="34" charset="0"/>
              <a:buChar char="•"/>
            </a:pPr>
            <a:r>
              <a:rPr lang="en-GB" dirty="0"/>
              <a:t>This competition is suitable for second level students in the primary school</a:t>
            </a:r>
          </a:p>
          <a:p>
            <a:pPr marL="171450" indent="-171450">
              <a:buFont typeface="Arial" panose="020B0604020202020204" pitchFamily="34" charset="0"/>
              <a:buChar char="•"/>
            </a:pPr>
            <a:r>
              <a:rPr lang="en-GB" dirty="0"/>
              <a:t>Entries can be submitted from an individual, pair or small group </a:t>
            </a:r>
          </a:p>
          <a:p>
            <a:pPr marL="171450" indent="-171450">
              <a:buFont typeface="Arial" panose="020B0604020202020204" pitchFamily="34" charset="0"/>
              <a:buChar char="•"/>
            </a:pPr>
            <a:r>
              <a:rPr lang="en-GB" dirty="0"/>
              <a:t>Teams must consist of 1-4 young people at primary school age (maximum 4 children in a team)</a:t>
            </a:r>
          </a:p>
          <a:p>
            <a:pPr marL="171450" indent="-171450">
              <a:buFont typeface="Arial" panose="020B0604020202020204" pitchFamily="34" charset="0"/>
              <a:buChar char="•"/>
            </a:pPr>
            <a:r>
              <a:rPr lang="en-GB" dirty="0"/>
              <a:t>Applicants must be attending primary school to be eligible to participate</a:t>
            </a:r>
          </a:p>
          <a:p>
            <a:pPr marL="171450" indent="-171450">
              <a:buFont typeface="Arial" panose="020B0604020202020204" pitchFamily="34" charset="0"/>
              <a:buChar char="•"/>
            </a:pPr>
            <a:r>
              <a:rPr lang="en-GB" dirty="0"/>
              <a:t>Each entry must represent a Scottish- based primary school</a:t>
            </a:r>
          </a:p>
          <a:p>
            <a:pPr marL="171450" indent="-171450">
              <a:buFont typeface="Arial" panose="020B0604020202020204" pitchFamily="34" charset="0"/>
              <a:buChar char="•"/>
            </a:pPr>
            <a:r>
              <a:rPr lang="en-GB" dirty="0"/>
              <a:t>The name of the school must be stated when registering a team</a:t>
            </a:r>
          </a:p>
          <a:p>
            <a:pPr marL="171450" indent="-171450">
              <a:buFont typeface="Arial" panose="020B0604020202020204" pitchFamily="34" charset="0"/>
              <a:buChar char="•"/>
            </a:pPr>
            <a:r>
              <a:rPr lang="en-GB" dirty="0"/>
              <a:t>Each entry must also nominate a responsible adult (most likely class teacher) who will act as the team’s mentor during the #DigiInventorsChallenge process</a:t>
            </a:r>
          </a:p>
          <a:p>
            <a:pPr marL="171450" indent="-171450">
              <a:buFont typeface="Arial" panose="020B0604020202020204" pitchFamily="34" charset="0"/>
              <a:buChar char="•"/>
            </a:pPr>
            <a:r>
              <a:rPr lang="en-GB" dirty="0"/>
              <a:t>Parents of team members are not eligible to be mentors in the challenge</a:t>
            </a:r>
          </a:p>
          <a:p>
            <a:pPr marL="171450" indent="-171450">
              <a:buFont typeface="Arial" panose="020B0604020202020204" pitchFamily="34" charset="0"/>
              <a:buChar char="•"/>
            </a:pPr>
            <a:r>
              <a:rPr lang="en-GB" dirty="0"/>
              <a:t>All entries must be submitted by email to: info@digiinventors.com </a:t>
            </a:r>
          </a:p>
          <a:p>
            <a:pPr marL="171450" indent="-171450">
              <a:buFont typeface="Arial" panose="020B0604020202020204" pitchFamily="34" charset="0"/>
              <a:buChar char="•"/>
            </a:pPr>
            <a:r>
              <a:rPr lang="en-GB" dirty="0"/>
              <a:t>Entries after closing date will not be accepted (closing date is 28</a:t>
            </a:r>
            <a:r>
              <a:rPr lang="en-GB" baseline="30000" dirty="0"/>
              <a:t>th</a:t>
            </a:r>
            <a:r>
              <a:rPr lang="en-GB" dirty="0"/>
              <a:t> February 2025)</a:t>
            </a:r>
            <a:br>
              <a:rPr lang="en-GB" dirty="0"/>
            </a:br>
            <a:r>
              <a:rPr lang="en-GB" dirty="0"/>
              <a:t>Entries must include application answers, a labelled diagram or illustration showing how their solution will work and a pitch to their solution either a presentation or a video (no more than five minutes duration)</a:t>
            </a:r>
          </a:p>
          <a:p>
            <a:pPr marL="171450" indent="-171450">
              <a:buFont typeface="Arial" panose="020B0604020202020204" pitchFamily="34" charset="0"/>
              <a:buChar char="•"/>
            </a:pPr>
            <a:r>
              <a:rPr lang="en-GB" dirty="0"/>
              <a:t>The filenames for each online entry must be the title of the design entry  and can be accepted in doc, </a:t>
            </a:r>
            <a:r>
              <a:rPr lang="en-GB" dirty="0" err="1"/>
              <a:t>MP4</a:t>
            </a:r>
            <a:r>
              <a:rPr lang="en-GB" dirty="0"/>
              <a:t>, WMV, pdf and PPT formats.</a:t>
            </a:r>
          </a:p>
          <a:p>
            <a:pPr marL="171450" indent="-171450">
              <a:buFont typeface="Arial" panose="020B0604020202020204" pitchFamily="34" charset="0"/>
              <a:buChar char="•"/>
            </a:pPr>
            <a:r>
              <a:rPr lang="en-GB" dirty="0"/>
              <a:t>Entries must be entirely the work of the individual/ pair/ team submitting the entry</a:t>
            </a:r>
          </a:p>
          <a:p>
            <a:pPr marL="171450" indent="-171450">
              <a:buFont typeface="Arial" panose="020B0604020202020204" pitchFamily="34" charset="0"/>
              <a:buChar char="•"/>
            </a:pPr>
            <a:r>
              <a:rPr lang="en-GB" dirty="0"/>
              <a:t>There is no charge for entering the #DigiInventors Challenge</a:t>
            </a:r>
          </a:p>
          <a:p>
            <a:pPr marL="171450" indent="-171450">
              <a:buFont typeface="Arial" panose="020B0604020202020204" pitchFamily="34" charset="0"/>
              <a:buChar char="•"/>
            </a:pPr>
            <a:r>
              <a:rPr lang="en-GB" dirty="0"/>
              <a:t>Entries must never have been published on any website, blog or online forum, nor have won or\ been placed (i.e. 2nd, 3rd, runner up etc) in any other competition</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Important: Applications should have team name, school, local area and local authority. Student’s names do not need appear on application and if they do, it is the responsibility of teachers to seek parental permission to do so. </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19</a:t>
            </a:fld>
            <a:endParaRPr lang="en-US"/>
          </a:p>
        </p:txBody>
      </p:sp>
    </p:spTree>
    <p:extLst>
      <p:ext uri="{BB962C8B-B14F-4D97-AF65-F5344CB8AC3E}">
        <p14:creationId xmlns:p14="http://schemas.microsoft.com/office/powerpoint/2010/main" val="898779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latin typeface="PT Sans Narrow"/>
                <a:ea typeface="PT Sans Narrow"/>
                <a:cs typeface="PT Sans Narrow"/>
                <a:sym typeface="PT Sans Narrow"/>
              </a:rPr>
              <a:t>Let’s begin by looking at a short introduction to the Digital Health &amp; Care Innovation Centre, based in Glasgow, and what they do. </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Link for video: https://vimeo.com/646090443</a:t>
            </a:r>
          </a:p>
          <a:p>
            <a:pPr marL="0" lvl="0" indent="0" algn="l" rtl="0">
              <a:spcBef>
                <a:spcPts val="0"/>
              </a:spcBef>
              <a:spcAft>
                <a:spcPts val="0"/>
              </a:spcAft>
              <a:buNone/>
            </a:pPr>
            <a:r>
              <a:rPr lang="en-GB" sz="1200" b="1" dirty="0">
                <a:solidFill>
                  <a:schemeClr val="dk1"/>
                </a:solidFill>
                <a:latin typeface="PT Sans Narrow"/>
                <a:ea typeface="PT Sans Narrow"/>
                <a:cs typeface="PT Sans Narrow"/>
                <a:sym typeface="PT Sans Narrow"/>
              </a:rPr>
              <a:t>Video length: 4min 07seconds</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2</a:t>
            </a:fld>
            <a:endParaRPr lang="en-US"/>
          </a:p>
        </p:txBody>
      </p:sp>
    </p:spTree>
    <p:extLst>
      <p:ext uri="{BB962C8B-B14F-4D97-AF65-F5344CB8AC3E}">
        <p14:creationId xmlns:p14="http://schemas.microsoft.com/office/powerpoint/2010/main" val="2278183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2025’s challenge is that the judges are offering teams to earn bonus points if your idea includes features that benefit the environment and contribute to achieving net zero carbon emissions.</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20</a:t>
            </a:fld>
            <a:endParaRPr lang="en-US"/>
          </a:p>
        </p:txBody>
      </p:sp>
    </p:spTree>
    <p:extLst>
      <p:ext uri="{BB962C8B-B14F-4D97-AF65-F5344CB8AC3E}">
        <p14:creationId xmlns:p14="http://schemas.microsoft.com/office/powerpoint/2010/main" val="2772266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finish, you could show the children this video from DHI, “Discover a career in digital health and care” (1 Minute 44sec)</a:t>
            </a:r>
          </a:p>
        </p:txBody>
      </p:sp>
      <p:sp>
        <p:nvSpPr>
          <p:cNvPr id="4" name="Slide Number Placeholder 3"/>
          <p:cNvSpPr>
            <a:spLocks noGrp="1"/>
          </p:cNvSpPr>
          <p:nvPr>
            <p:ph type="sldNum" sz="quarter" idx="5"/>
          </p:nvPr>
        </p:nvSpPr>
        <p:spPr/>
        <p:txBody>
          <a:bodyPr/>
          <a:lstStyle/>
          <a:p>
            <a:fld id="{CCA34DD8-145F-C244-94F8-8DF8B5172A7A}" type="slidenum">
              <a:rPr lang="en-US" smtClean="0"/>
              <a:t>21</a:t>
            </a:fld>
            <a:endParaRPr lang="en-US"/>
          </a:p>
        </p:txBody>
      </p:sp>
    </p:spTree>
    <p:extLst>
      <p:ext uri="{BB962C8B-B14F-4D97-AF65-F5344CB8AC3E}">
        <p14:creationId xmlns:p14="http://schemas.microsoft.com/office/powerpoint/2010/main" val="662778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22</a:t>
            </a:fld>
            <a:endParaRPr lang="en-US"/>
          </a:p>
        </p:txBody>
      </p:sp>
    </p:spTree>
    <p:extLst>
      <p:ext uri="{BB962C8B-B14F-4D97-AF65-F5344CB8AC3E}">
        <p14:creationId xmlns:p14="http://schemas.microsoft.com/office/powerpoint/2010/main" val="4107198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Date for #DiginInventors Challenge 2025</a:t>
            </a:r>
          </a:p>
          <a:p>
            <a:endParaRPr lang="en-GB" dirty="0"/>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24</a:t>
            </a:fld>
            <a:endParaRPr lang="en-US"/>
          </a:p>
        </p:txBody>
      </p:sp>
    </p:spTree>
    <p:extLst>
      <p:ext uri="{BB962C8B-B14F-4D97-AF65-F5344CB8AC3E}">
        <p14:creationId xmlns:p14="http://schemas.microsoft.com/office/powerpoint/2010/main" val="261291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TOPIC - Digital Health Tech #DigiInventors Challenge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Working through this challenge, we want to raise awareness of the digital health technology sector and would like the young people to identify and create a health solution of their very own.</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200" dirty="0">
                <a:solidFill>
                  <a:schemeClr val="dk1"/>
                </a:solidFill>
                <a:latin typeface="PT Sans Narrow"/>
                <a:ea typeface="PT Sans Narrow"/>
                <a:cs typeface="PT Sans Narrow"/>
                <a:sym typeface="PT Sans Narrow"/>
              </a:rPr>
              <a:t>This short video showcases the challenge final in 2022.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200" dirty="0">
              <a:solidFill>
                <a:schemeClr val="dk1"/>
              </a:solidFill>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200" dirty="0">
                <a:solidFill>
                  <a:schemeClr val="dk1"/>
                </a:solidFill>
                <a:latin typeface="PT Sans Narrow"/>
                <a:ea typeface="PT Sans Narrow"/>
                <a:cs typeface="PT Sans Narrow"/>
                <a:sym typeface="PT Sans Narrow"/>
              </a:rPr>
              <a:t>This video is from the secondary challenge which differs slightly to the primary one, there is no bootcamp for the primary competition and children have the option to work as individual, pair or teams of up to 4 with the primary challenge. </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PURPOSE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The children will be given the opportunity to explore and think about how technology is currently used in health solutions and work as an individual, pair or a team and will get to design a digital solution of their own and take part in the #DigiInventors Challenge.</a:t>
            </a:r>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3</a:t>
            </a:fld>
            <a:endParaRPr lang="en-US"/>
          </a:p>
        </p:txBody>
      </p:sp>
    </p:spTree>
    <p:extLst>
      <p:ext uri="{BB962C8B-B14F-4D97-AF65-F5344CB8AC3E}">
        <p14:creationId xmlns:p14="http://schemas.microsoft.com/office/powerpoint/2010/main" val="58634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latin typeface="PT Sans Narrow"/>
                <a:ea typeface="PT Sans Narrow"/>
                <a:cs typeface="PT Sans Narrow"/>
                <a:sym typeface="PT Sans Narrow"/>
              </a:rPr>
              <a:t>#DigiInventors </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When working through this challenge in the classroom, we would love you to share your work on Twitter using #DigiInventors and tagging @DigiInventors, @dhiscotland, @CofGCollege, @SLC_RAiSE and @RaiseScotland</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indent="0">
              <a:buNone/>
            </a:pPr>
            <a:r>
              <a:rPr lang="en-GB" sz="1200" b="1" dirty="0">
                <a:latin typeface="PT Sans Narrow"/>
                <a:ea typeface="PT Sans Narrow"/>
                <a:cs typeface="PT Sans Narrow"/>
                <a:sym typeface="PT Sans Narrow"/>
              </a:rPr>
              <a:t>THE CHALLENGE</a:t>
            </a:r>
          </a:p>
          <a:p>
            <a:pPr marL="0" indent="0">
              <a:buNone/>
            </a:pPr>
            <a:r>
              <a:rPr lang="en-GB" sz="1200" dirty="0">
                <a:latin typeface="PT Sans Narrow"/>
                <a:ea typeface="PT Sans Narrow"/>
                <a:cs typeface="PT Sans Narrow"/>
                <a:sym typeface="PT Sans Narrow"/>
              </a:rPr>
              <a:t>Talk pupils through this slide, what the challenge is and emphasise that they are being challenged to produce a </a:t>
            </a:r>
            <a:r>
              <a:rPr lang="en-GB" sz="1200" b="1" dirty="0">
                <a:latin typeface="PT Sans Narrow"/>
                <a:ea typeface="PT Sans Narrow"/>
                <a:cs typeface="PT Sans Narrow"/>
                <a:sym typeface="PT Sans Narrow"/>
              </a:rPr>
              <a:t>digital</a:t>
            </a:r>
            <a:r>
              <a:rPr lang="en-GB" sz="1200" dirty="0">
                <a:latin typeface="PT Sans Narrow"/>
                <a:ea typeface="PT Sans Narrow"/>
                <a:cs typeface="PT Sans Narrow"/>
                <a:sym typeface="PT Sans Narrow"/>
              </a:rPr>
              <a:t> health and care idea that can help young people live fitter, healthier and happier lives. Their ideas should be realistic and not a copy of something that already exists. There will be clear guidance on what the  judges are looking for so pupils will be aware of what they need to produce and that this will be broken into smaller tasks over the next set of lessons. </a:t>
            </a:r>
          </a:p>
          <a:p>
            <a:pPr marL="0" indent="0">
              <a:buNone/>
            </a:pPr>
            <a:endParaRPr lang="en-GB" sz="1200" dirty="0">
              <a:latin typeface="PT Sans Narrow"/>
              <a:ea typeface="PT Sans Narrow"/>
              <a:cs typeface="PT Sans Narrow"/>
              <a:sym typeface="PT Sans Narrow"/>
            </a:endParaRPr>
          </a:p>
          <a:p>
            <a:pPr marL="0" indent="0">
              <a:buNone/>
            </a:pPr>
            <a:r>
              <a:rPr lang="en-GB" sz="1200" b="1" dirty="0">
                <a:latin typeface="PT Sans Narrow"/>
                <a:ea typeface="PT Sans Narrow"/>
                <a:cs typeface="PT Sans Narrow"/>
                <a:sym typeface="PT Sans Narrow"/>
              </a:rPr>
              <a:t>THE WINNING PRIZES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All entries will be judged by a panel of judges. </a:t>
            </a:r>
            <a:r>
              <a:rPr lang="en-GB" sz="1200" b="0" dirty="0">
                <a:latin typeface="PT Sans Narrow"/>
                <a:ea typeface="PT Sans Narrow"/>
                <a:cs typeface="PT Sans Narrow"/>
                <a:sym typeface="PT Sans Narrow"/>
              </a:rPr>
              <a:t>For all entries submitted, there will be overall winning prizes as well as recognition awards for the runners up. All these successful entries will be invited to attend City of Glasgow College for prize giving event and receive some fantastic prizes. </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4</a:t>
            </a:fld>
            <a:endParaRPr lang="en-US"/>
          </a:p>
        </p:txBody>
      </p:sp>
    </p:spTree>
    <p:extLst>
      <p:ext uri="{BB962C8B-B14F-4D97-AF65-F5344CB8AC3E}">
        <p14:creationId xmlns:p14="http://schemas.microsoft.com/office/powerpoint/2010/main" val="244387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u="sng" dirty="0"/>
              <a:t>TASK 1: </a:t>
            </a:r>
          </a:p>
          <a:p>
            <a:pPr marL="171450" indent="-171450">
              <a:buFont typeface="Arial" panose="020B0604020202020204" pitchFamily="34" charset="0"/>
              <a:buChar char="•"/>
            </a:pPr>
            <a:r>
              <a:rPr lang="en-GB" dirty="0"/>
              <a:t>As a class, brainstorm a variety of medical conditions that the children are familiar with and add any that you may think would add benefit to their thinking processes (e.g. diabetes, weight management, epilepsy, mental health issue, hearing/ visual impairments, asthma, cystic fibrosis, cancer, heart conditions, physical disabilities). This could be done on a board creating a mind map. Remember the focus for the competition will be on conditions affecting young people.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For each of these medical conditions, work together in a small group or as a class to think about technology solutions they know that already exist for these conditions and what is the technology used. This could be a task on paper/class discussion etc, whatever works for your class. This task could be completed in groups but if the groups are struggling, you could open this to the class and give examples asking them questions to get them thinking about how the technology behind it works. The obvious one is a fit bit, but there are others out there.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Share and discuss all these ideas on your mind map and maybe take a photo in case you’d like to return to this later at a later stage. </a:t>
            </a:r>
          </a:p>
        </p:txBody>
      </p:sp>
      <p:sp>
        <p:nvSpPr>
          <p:cNvPr id="4" name="Slide Number Placeholder 3"/>
          <p:cNvSpPr>
            <a:spLocks noGrp="1"/>
          </p:cNvSpPr>
          <p:nvPr>
            <p:ph type="sldNum" sz="quarter" idx="5"/>
          </p:nvPr>
        </p:nvSpPr>
        <p:spPr/>
        <p:txBody>
          <a:bodyPr/>
          <a:lstStyle/>
          <a:p>
            <a:fld id="{CCA34DD8-145F-C244-94F8-8DF8B5172A7A}" type="slidenum">
              <a:rPr lang="en-US" smtClean="0"/>
              <a:t>5</a:t>
            </a:fld>
            <a:endParaRPr lang="en-US"/>
          </a:p>
        </p:txBody>
      </p:sp>
    </p:spTree>
    <p:extLst>
      <p:ext uri="{BB962C8B-B14F-4D97-AF65-F5344CB8AC3E}">
        <p14:creationId xmlns:p14="http://schemas.microsoft.com/office/powerpoint/2010/main" val="220220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TASK 2:</a:t>
            </a:r>
            <a:endParaRPr lang="en-GB" sz="1200" dirty="0">
              <a:latin typeface="PT Sans Narrow"/>
              <a:ea typeface="PT Sans Narrow"/>
              <a:cs typeface="PT Sans Narrow"/>
              <a:sym typeface="PT Sans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PT Sans Narrow"/>
                <a:ea typeface="PT Sans Narrow"/>
                <a:cs typeface="PT Sans Narrow"/>
                <a:sym typeface="PT Sans Narrow"/>
              </a:rPr>
              <a:t>The solution they produce must include technology and there's so many different types of technology out there that could be applied to their solution, raising awareness of the different types of technology will be helpful for pupils and might give them an idea of how it could be used for their solution. </a:t>
            </a:r>
            <a:r>
              <a:rPr lang="en-GB" sz="1200" dirty="0">
                <a:solidFill>
                  <a:schemeClr val="dk1"/>
                </a:solidFill>
                <a:latin typeface="PT Sans Narrow"/>
                <a:ea typeface="PT Sans Narrow"/>
                <a:cs typeface="PT Sans Narrow"/>
                <a:sym typeface="PT Sans Narrow"/>
              </a:rPr>
              <a:t>This </a:t>
            </a:r>
            <a:r>
              <a:rPr lang="en-GB" sz="1200" dirty="0" err="1">
                <a:solidFill>
                  <a:schemeClr val="dk1"/>
                </a:solidFill>
                <a:latin typeface="PT Sans Narrow"/>
                <a:ea typeface="PT Sans Narrow"/>
                <a:cs typeface="PT Sans Narrow"/>
                <a:sym typeface="PT Sans Narrow"/>
              </a:rPr>
              <a:t>padlet</a:t>
            </a:r>
            <a:r>
              <a:rPr lang="en-GB" sz="1200" dirty="0">
                <a:solidFill>
                  <a:schemeClr val="dk1"/>
                </a:solidFill>
                <a:latin typeface="PT Sans Narrow"/>
                <a:ea typeface="PT Sans Narrow"/>
                <a:cs typeface="PT Sans Narrow"/>
                <a:sym typeface="PT Sans Narrow"/>
              </a:rPr>
              <a:t> resource is not an exhaustive list of technologies but will be helpful when they are working on their own solutions thinking about what technology they could apply to their solution. </a:t>
            </a:r>
            <a:r>
              <a:rPr lang="en-GB" sz="1200" dirty="0">
                <a:latin typeface="PT Sans Narrow"/>
                <a:ea typeface="PT Sans Narrow"/>
                <a:cs typeface="PT Sans Narrow"/>
                <a:sym typeface="PT Sans Narrow"/>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PT Sans Narrow"/>
                <a:ea typeface="PT Sans Narrow"/>
                <a:cs typeface="PT Sans Narrow"/>
                <a:sym typeface="PT Sans Narrow"/>
              </a:rPr>
              <a:t>Note: They are not limited to just one type of technology, their solution can use multiple types of technology.</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Open </a:t>
            </a:r>
            <a:r>
              <a:rPr lang="en-GB" sz="1200" u="sng" dirty="0">
                <a:solidFill>
                  <a:schemeClr val="hlink"/>
                </a:solidFill>
                <a:latin typeface="PT Sans Narrow"/>
                <a:ea typeface="PT Sans Narrow"/>
                <a:cs typeface="PT Sans Narrow"/>
                <a:sym typeface="PT Sans Narrow"/>
                <a:hlinkClick r:id="rId3"/>
              </a:rPr>
              <a:t>bit.ly/</a:t>
            </a:r>
            <a:r>
              <a:rPr lang="en-GB" sz="1200" u="sng" dirty="0" err="1">
                <a:solidFill>
                  <a:schemeClr val="hlink"/>
                </a:solidFill>
                <a:latin typeface="PT Sans Narrow"/>
                <a:ea typeface="PT Sans Narrow"/>
                <a:cs typeface="PT Sans Narrow"/>
                <a:sym typeface="PT Sans Narrow"/>
                <a:hlinkClick r:id="rId3"/>
              </a:rPr>
              <a:t>DigitalHealthTechExamples</a:t>
            </a:r>
            <a:r>
              <a:rPr lang="en-GB" sz="1200" u="sng" dirty="0">
                <a:solidFill>
                  <a:schemeClr val="hlink"/>
                </a:solidFill>
                <a:latin typeface="PT Sans Narrow"/>
                <a:ea typeface="PT Sans Narrow"/>
                <a:cs typeface="PT Sans Narrow"/>
                <a:sym typeface="PT Sans Narrow"/>
              </a:rPr>
              <a:t> </a:t>
            </a:r>
            <a:r>
              <a:rPr lang="en-GB" sz="1200" u="none" dirty="0">
                <a:solidFill>
                  <a:schemeClr val="hlink"/>
                </a:solidFill>
                <a:latin typeface="PT Sans Narrow"/>
                <a:ea typeface="PT Sans Narrow"/>
                <a:cs typeface="PT Sans Narrow"/>
                <a:sym typeface="PT Sans Narrow"/>
              </a:rPr>
              <a:t>(copy and paste into web browser to open a </a:t>
            </a:r>
            <a:r>
              <a:rPr lang="en-GB" sz="1200" u="none" dirty="0" err="1">
                <a:solidFill>
                  <a:schemeClr val="hlink"/>
                </a:solidFill>
                <a:latin typeface="PT Sans Narrow"/>
                <a:ea typeface="PT Sans Narrow"/>
                <a:cs typeface="PT Sans Narrow"/>
                <a:sym typeface="PT Sans Narrow"/>
              </a:rPr>
              <a:t>padlet</a:t>
            </a:r>
            <a:r>
              <a:rPr lang="en-GB" sz="1200" u="none" dirty="0">
                <a:solidFill>
                  <a:schemeClr val="hlink"/>
                </a:solidFill>
                <a:latin typeface="PT Sans Narrow"/>
                <a:ea typeface="PT Sans Narrow"/>
                <a:cs typeface="PT Sans Narrow"/>
                <a:sym typeface="PT Sans Narrow"/>
              </a:rPr>
              <a:t>)</a:t>
            </a: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dirty="0">
                <a:latin typeface="PT Sans Narrow"/>
                <a:ea typeface="PT Sans Narrow"/>
                <a:cs typeface="PT Sans Narrow"/>
                <a:sym typeface="PT Sans Narrow"/>
              </a:rPr>
              <a:t>This interactive </a:t>
            </a:r>
            <a:r>
              <a:rPr lang="en-GB" sz="1200" dirty="0" err="1">
                <a:latin typeface="PT Sans Narrow"/>
                <a:ea typeface="PT Sans Narrow"/>
                <a:cs typeface="PT Sans Narrow"/>
                <a:sym typeface="PT Sans Narrow"/>
              </a:rPr>
              <a:t>padlet</a:t>
            </a:r>
            <a:r>
              <a:rPr lang="en-GB" sz="1200" dirty="0">
                <a:latin typeface="PT Sans Narrow"/>
                <a:ea typeface="PT Sans Narrow"/>
                <a:cs typeface="PT Sans Narrow"/>
                <a:sym typeface="PT Sans Narrow"/>
              </a:rPr>
              <a:t> resource has some amazing examples from diabetes patches that track glucose levels and no longer require to prick their finger for a blood test result to smart toothbrushes for better oral hygiene and smart inhalers to help making treating and living with asthma easier.</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b="1" dirty="0">
                <a:latin typeface="PT Sans Narrow"/>
                <a:ea typeface="PT Sans Narrow"/>
                <a:cs typeface="PT Sans Narrow"/>
                <a:sym typeface="PT Sans Narrow"/>
              </a:rPr>
              <a:t>OPTIONAL TASK 1: </a:t>
            </a:r>
            <a:r>
              <a:rPr lang="en-GB" sz="1200" dirty="0">
                <a:latin typeface="PT Sans Narrow"/>
                <a:ea typeface="PT Sans Narrow"/>
                <a:cs typeface="PT Sans Narrow"/>
                <a:sym typeface="PT Sans Narrow"/>
              </a:rPr>
              <a:t> You could get the class find different types of technology and create their own Padlet. </a:t>
            </a:r>
            <a:r>
              <a:rPr lang="en-GB" sz="1200" dirty="0">
                <a:solidFill>
                  <a:schemeClr val="dk1"/>
                </a:solidFill>
                <a:latin typeface="PT Sans Narrow"/>
                <a:ea typeface="PT Sans Narrow"/>
                <a:cs typeface="PT Sans Narrow"/>
                <a:sym typeface="PT Sans Narrow"/>
              </a:rPr>
              <a:t> If you would like to make a copy of the template, you can do this by clicking on the “REMAKE” button then you can share with your class so that everyone can contribute. You can adjust the settings of the board so that pupils can add ideas without needing to login.</a:t>
            </a:r>
            <a:br>
              <a:rPr lang="en-GB" sz="1200" dirty="0">
                <a:solidFill>
                  <a:schemeClr val="dk1"/>
                </a:solidFill>
                <a:latin typeface="PT Sans Narrow"/>
                <a:ea typeface="PT Sans Narrow"/>
                <a:cs typeface="PT Sans Narrow"/>
                <a:sym typeface="PT Sans Narrow"/>
              </a:rPr>
            </a:b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This is a class activity where pupils will all contribute and write as many different types of technology that they can think of.</a:t>
            </a: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endParaRPr lang="en-GB" sz="1200" dirty="0">
              <a:latin typeface="PT Sans Narrow"/>
              <a:ea typeface="PT Sans Narrow"/>
              <a:cs typeface="PT Sans Narrow"/>
              <a:sym typeface="PT Sans Narrow"/>
            </a:endParaRPr>
          </a:p>
          <a:p>
            <a:pPr marL="0" lvl="0" indent="0" algn="l" rtl="0">
              <a:spcBef>
                <a:spcPts val="0"/>
              </a:spcBef>
              <a:spcAft>
                <a:spcPts val="0"/>
              </a:spcAft>
              <a:buNone/>
            </a:pPr>
            <a:r>
              <a:rPr lang="en-GB" sz="1200" b="1" dirty="0">
                <a:latin typeface="PT Sans Narrow"/>
                <a:ea typeface="PT Sans Narrow"/>
                <a:cs typeface="PT Sans Narrow"/>
                <a:sym typeface="PT Sans Narrow"/>
              </a:rPr>
              <a:t>OPTIONAL TASK 2: </a:t>
            </a:r>
          </a:p>
          <a:p>
            <a:pPr marL="0" lvl="0" indent="0" algn="l" rtl="0">
              <a:spcBef>
                <a:spcPts val="0"/>
              </a:spcBef>
              <a:spcAft>
                <a:spcPts val="0"/>
              </a:spcAft>
              <a:buNone/>
            </a:pPr>
            <a:r>
              <a:rPr lang="en-GB" sz="1200" dirty="0">
                <a:latin typeface="PT Sans Narrow"/>
                <a:ea typeface="PT Sans Narrow"/>
                <a:cs typeface="PT Sans Narrow"/>
                <a:sym typeface="PT Sans Narrow"/>
              </a:rPr>
              <a:t>You could get pupils to try to find cool examples of technology being used, and explore solutions that already exist for their medical condition. </a:t>
            </a:r>
          </a:p>
          <a:p>
            <a:pPr marL="0" lvl="0" indent="0" algn="l" rtl="0">
              <a:spcBef>
                <a:spcPts val="0"/>
              </a:spcBef>
              <a:spcAft>
                <a:spcPts val="0"/>
              </a:spcAft>
              <a:buNone/>
            </a:pPr>
            <a:r>
              <a:rPr lang="en-GB" sz="1200" dirty="0">
                <a:latin typeface="PT Sans Narrow"/>
                <a:ea typeface="PT Sans Narrow"/>
                <a:cs typeface="PT Sans Narrow"/>
                <a:sym typeface="PT Sans Narrow"/>
              </a:rPr>
              <a:t>They might want to look at a new VR headset, headphones, smart doorbells, smart toothbrush etc or could focus them a bit more and give them a theme to look at like smart home technology etc. The purpose of this task is for pupils to see how types of technology is being used in different and exciting ways</a:t>
            </a:r>
            <a:endParaRPr lang="en-GB" dirty="0"/>
          </a:p>
          <a:p>
            <a:pPr marL="0" lvl="0" indent="0" algn="l" rtl="0">
              <a:spcBef>
                <a:spcPts val="0"/>
              </a:spcBef>
              <a:spcAft>
                <a:spcPts val="0"/>
              </a:spcAft>
              <a:buNone/>
            </a:pPr>
            <a:endParaRPr lang="en-GB" sz="1200" dirty="0">
              <a:latin typeface="PT Sans Narrow"/>
              <a:ea typeface="PT Sans Narrow"/>
              <a:cs typeface="PT Sans Narrow"/>
              <a:sym typeface="PT Sans Narrow"/>
            </a:endParaRPr>
          </a:p>
          <a:p>
            <a:endParaRPr lang="en-GB" b="1" dirty="0"/>
          </a:p>
          <a:p>
            <a:endParaRPr lang="en-GB" dirty="0"/>
          </a:p>
        </p:txBody>
      </p:sp>
      <p:sp>
        <p:nvSpPr>
          <p:cNvPr id="4" name="Slide Number Placeholder 3"/>
          <p:cNvSpPr>
            <a:spLocks noGrp="1"/>
          </p:cNvSpPr>
          <p:nvPr>
            <p:ph type="sldNum" sz="quarter" idx="5"/>
          </p:nvPr>
        </p:nvSpPr>
        <p:spPr/>
        <p:txBody>
          <a:bodyPr/>
          <a:lstStyle/>
          <a:p>
            <a:fld id="{CCA34DD8-145F-C244-94F8-8DF8B5172A7A}" type="slidenum">
              <a:rPr lang="en-US" smtClean="0"/>
              <a:t>6</a:t>
            </a:fld>
            <a:endParaRPr lang="en-US"/>
          </a:p>
        </p:txBody>
      </p:sp>
    </p:spTree>
    <p:extLst>
      <p:ext uri="{BB962C8B-B14F-4D97-AF65-F5344CB8AC3E}">
        <p14:creationId xmlns:p14="http://schemas.microsoft.com/office/powerpoint/2010/main" val="405026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Give the children this example of an app that exist to help tackle weight management</a:t>
            </a:r>
          </a:p>
          <a:p>
            <a:endParaRPr lang="en-GB" u="sng" dirty="0"/>
          </a:p>
          <a:p>
            <a:r>
              <a:rPr lang="en-GB" b="1" u="none" dirty="0"/>
              <a:t>NHS FOOD SCANNER APP</a:t>
            </a:r>
          </a:p>
          <a:p>
            <a:endParaRPr lang="en-GB" u="sng" dirty="0"/>
          </a:p>
          <a:p>
            <a:r>
              <a:rPr lang="en-GB" dirty="0"/>
              <a:t>NHS Better Health has been created to motivate and enable the nation to lead active and healthy lives.</a:t>
            </a:r>
          </a:p>
          <a:p>
            <a:endParaRPr lang="en-GB" dirty="0"/>
          </a:p>
          <a:p>
            <a:r>
              <a:rPr lang="en-GB" dirty="0"/>
              <a:t>The NHS Food Scanner app brings food labels to life and helps you make healthier choices. Simply scan the barcode to see how much sugar, saturated fat and salt is in your food and drink then choose one of the healthier swap suggestions.</a:t>
            </a:r>
          </a:p>
          <a:p>
            <a:endParaRPr lang="en-GB" dirty="0"/>
          </a:p>
          <a:p>
            <a:r>
              <a:rPr lang="en-GB" dirty="0"/>
              <a:t>A quick scan of the barcode on the product's packaging using your phone's camera will show you if it’s a good choice, traffic light ratings, living labels and all previous scans. </a:t>
            </a:r>
          </a:p>
          <a:p>
            <a:endParaRPr lang="en-GB" dirty="0"/>
          </a:p>
          <a:p>
            <a:r>
              <a:rPr lang="en-GB" dirty="0"/>
              <a:t>Watch the campaign video- </a:t>
            </a:r>
            <a:r>
              <a:rPr lang="en-GB" b="1" dirty="0"/>
              <a:t>52 sec </a:t>
            </a:r>
            <a:r>
              <a:rPr lang="en-GB" dirty="0"/>
              <a:t>and Putting the NHS Food scanner App to the test- </a:t>
            </a:r>
            <a:r>
              <a:rPr lang="en-GB" b="1" dirty="0"/>
              <a:t>2mins</a:t>
            </a:r>
          </a:p>
          <a:p>
            <a:endParaRPr lang="en-GB" dirty="0"/>
          </a:p>
          <a:p>
            <a:r>
              <a:rPr lang="en-GB" b="1" dirty="0"/>
              <a:t>OPTIONAL TASK</a:t>
            </a:r>
            <a:br>
              <a:rPr lang="en-GB" dirty="0"/>
            </a:br>
            <a:r>
              <a:rPr lang="en-GB" dirty="0"/>
              <a:t>You could get the class try the NHS Food Scanner app and raise awareness that this is a free app available on both Google Play and App Store. The purpose behind this is to encourage good food choices and raise awareness of amount of sugar in food. </a:t>
            </a:r>
          </a:p>
          <a:p>
            <a:endParaRPr lang="en-GB" dirty="0"/>
          </a:p>
          <a:p>
            <a:r>
              <a:rPr lang="en-GB" dirty="0"/>
              <a:t>A fun task, if pupils are allowed in class, use the scanner app and have some everyday snacks and food items that can be scanned or if pupils have any snacks in their bags etc and get them to scan the barcodes (not all products will be found but there is a good selection that is covered). </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7</a:t>
            </a:fld>
            <a:endParaRPr lang="en-US"/>
          </a:p>
        </p:txBody>
      </p:sp>
    </p:spTree>
    <p:extLst>
      <p:ext uri="{BB962C8B-B14F-4D97-AF65-F5344CB8AC3E}">
        <p14:creationId xmlns:p14="http://schemas.microsoft.com/office/powerpoint/2010/main" val="171402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Giving students an idea of previous entries and winners, look at the image of last year’s entry winners and the titles of their designs (more information on each design in slide 12). There were 3 overall winning teams.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Winners: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Go </a:t>
            </a:r>
            <a:r>
              <a:rPr lang="en-GB" dirty="0" err="1"/>
              <a:t>Auttie</a:t>
            </a:r>
            <a:r>
              <a:rPr lang="en-GB" dirty="0"/>
              <a:t>: Autism</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Wellington School, Ayr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The WAX Cast:  broken bones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err="1"/>
              <a:t>Carolside</a:t>
            </a:r>
            <a:r>
              <a:rPr lang="en-GB" dirty="0"/>
              <a:t> PS, East Renfrewshire Council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The Walker Talker Bot: Cystic Fibrosis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P7 St Bride’s Primary School, South Lanarkshire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2024, all winners attending a prize giving event at City of Glasgow College and were given a certificate, goodie bag and a Sphero </a:t>
            </a:r>
            <a:r>
              <a:rPr lang="en-GB" dirty="0" err="1"/>
              <a:t>indi</a:t>
            </a:r>
            <a:r>
              <a:rPr lang="en-GB" dirty="0"/>
              <a:t> -a coding robot that lets children learn coding through hands-on play and STEM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Sphero </a:t>
            </a:r>
            <a:r>
              <a:rPr lang="en-GB" dirty="0" err="1"/>
              <a:t>indi</a:t>
            </a:r>
            <a:r>
              <a:rPr lang="en-GB" dirty="0"/>
              <a:t> video (https://www.youtube.com/watch?v=wWo3QBNPRRE)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 For 2025 competition, each student will receive their own Sphero </a:t>
            </a:r>
            <a:r>
              <a:rPr lang="en-GB" b="1" dirty="0" err="1"/>
              <a:t>indi</a:t>
            </a:r>
            <a:r>
              <a:rPr lang="en-GB" b="1" dirty="0"/>
              <a:t> as well as a goodie bag from DHI. ***</a:t>
            </a:r>
          </a:p>
          <a:p>
            <a:endParaRPr lang="en-GB" dirty="0"/>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8</a:t>
            </a:fld>
            <a:endParaRPr lang="en-US"/>
          </a:p>
        </p:txBody>
      </p:sp>
    </p:spTree>
    <p:extLst>
      <p:ext uri="{BB962C8B-B14F-4D97-AF65-F5344CB8AC3E}">
        <p14:creationId xmlns:p14="http://schemas.microsoft.com/office/powerpoint/2010/main" val="274754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695CF-945A-5BCC-6F2E-B869AA85F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771EE-E51D-DE71-3726-6EB192635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DE2292-6FA9-C2FB-A4E3-735AC21143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Show the video of one last year’s entry winners, The Wax Cast (</a:t>
            </a:r>
            <a:r>
              <a:rPr lang="en-GB" dirty="0" err="1"/>
              <a:t>Carolside</a:t>
            </a:r>
            <a:r>
              <a:rPr lang="en-GB" dirty="0"/>
              <a:t> PS, East Renfrewshire Council). Discuss this entry with your class and what the elements made it a worthy winning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Wax Cast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Wax Cast, inspired by the need to improve traditional casts for broken bones. It offers enhanced comfort, a waterproof design, and built-in X-ray technology. With hydrophobic layers, breathable spaces, and a Bluetooth-connected chip, doctors can monitor healing remotely, reducing the need for hospital visits.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eco-friendly design allows users to bathe, swim, and stay active, ensuring convenience and better healing.</a:t>
            </a:r>
          </a:p>
          <a:p>
            <a:endParaRPr lang="en-GB" dirty="0"/>
          </a:p>
          <a:p>
            <a:endParaRPr lang="en-US" dirty="0"/>
          </a:p>
        </p:txBody>
      </p:sp>
      <p:sp>
        <p:nvSpPr>
          <p:cNvPr id="4" name="Slide Number Placeholder 3">
            <a:extLst>
              <a:ext uri="{FF2B5EF4-FFF2-40B4-BE49-F238E27FC236}">
                <a16:creationId xmlns:a16="http://schemas.microsoft.com/office/drawing/2014/main" id="{D5A1025A-1F00-3717-A6C9-40A313E0D3E2}"/>
              </a:ext>
            </a:extLst>
          </p:cNvPr>
          <p:cNvSpPr>
            <a:spLocks noGrp="1"/>
          </p:cNvSpPr>
          <p:nvPr>
            <p:ph type="sldNum" sz="quarter" idx="5"/>
          </p:nvPr>
        </p:nvSpPr>
        <p:spPr/>
        <p:txBody>
          <a:bodyPr/>
          <a:lstStyle/>
          <a:p>
            <a:fld id="{CCA34DD8-145F-C244-94F8-8DF8B5172A7A}" type="slidenum">
              <a:rPr lang="en-US" smtClean="0"/>
              <a:t>9</a:t>
            </a:fld>
            <a:endParaRPr lang="en-US"/>
          </a:p>
        </p:txBody>
      </p:sp>
    </p:spTree>
    <p:extLst>
      <p:ext uri="{BB962C8B-B14F-4D97-AF65-F5344CB8AC3E}">
        <p14:creationId xmlns:p14="http://schemas.microsoft.com/office/powerpoint/2010/main" val="1501634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1932097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00831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50753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800924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20603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979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44199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75460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11024641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72738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1679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9581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868895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68216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27242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1099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761017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2117292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450118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249630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260903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59580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484301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50425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94949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479532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rgbClr val="4255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4" name="Group 3">
            <a:extLst>
              <a:ext uri="{FF2B5EF4-FFF2-40B4-BE49-F238E27FC236}">
                <a16:creationId xmlns:a16="http://schemas.microsoft.com/office/drawing/2014/main" id="{C7DE2985-5477-4E22-F1CE-74E44286931D}"/>
              </a:ext>
            </a:extLst>
          </p:cNvPr>
          <p:cNvGrpSpPr/>
          <p:nvPr userDrawn="1"/>
        </p:nvGrpSpPr>
        <p:grpSpPr>
          <a:xfrm>
            <a:off x="3979315" y="4429919"/>
            <a:ext cx="4237844" cy="412592"/>
            <a:chOff x="3255674" y="6325613"/>
            <a:chExt cx="4237844" cy="412592"/>
          </a:xfrm>
        </p:grpSpPr>
        <p:pic>
          <p:nvPicPr>
            <p:cNvPr id="5" name="Picture 4">
              <a:extLst>
                <a:ext uri="{FF2B5EF4-FFF2-40B4-BE49-F238E27FC236}">
                  <a16:creationId xmlns:a16="http://schemas.microsoft.com/office/drawing/2014/main" id="{92AB8D29-0A4E-A58A-CCBC-D28DC1CEB3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87470" y="6365143"/>
              <a:ext cx="1504282" cy="373061"/>
            </a:xfrm>
            <a:prstGeom prst="rect">
              <a:avLst/>
            </a:prstGeom>
          </p:spPr>
        </p:pic>
        <p:pic>
          <p:nvPicPr>
            <p:cNvPr id="6" name="Picture 5">
              <a:extLst>
                <a:ext uri="{FF2B5EF4-FFF2-40B4-BE49-F238E27FC236}">
                  <a16:creationId xmlns:a16="http://schemas.microsoft.com/office/drawing/2014/main" id="{0DDC5E99-3E2D-3C9B-0B43-D72FF15D152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255674" y="6379552"/>
              <a:ext cx="1718252" cy="358653"/>
            </a:xfrm>
            <a:prstGeom prst="rect">
              <a:avLst/>
            </a:prstGeom>
          </p:spPr>
        </p:pic>
        <p:pic>
          <p:nvPicPr>
            <p:cNvPr id="7" name="Picture 6" descr="Logo, company name&#10;&#10;Description automatically generated">
              <a:extLst>
                <a:ext uri="{FF2B5EF4-FFF2-40B4-BE49-F238E27FC236}">
                  <a16:creationId xmlns:a16="http://schemas.microsoft.com/office/drawing/2014/main" id="{5EA3F823-3A05-0A89-9B65-46F768E2C2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2309216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6"/>
            <a:ext cx="10515600" cy="4106252"/>
          </a:xfrm>
          <a:prstGeom prst="rect">
            <a:avLst/>
          </a:prstGeom>
        </p:spPr>
        <p:txBody>
          <a:bodyPr/>
          <a:lstStyle>
            <a:lvl1pPr>
              <a:defRPr>
                <a:solidFill>
                  <a:srgbClr val="425563"/>
                </a:solidFill>
              </a:defRPr>
            </a:lvl1pPr>
            <a:lvl2pPr>
              <a:defRPr>
                <a:solidFill>
                  <a:srgbClr val="425563"/>
                </a:solidFill>
              </a:defRPr>
            </a:lvl2pPr>
            <a:lvl3pPr>
              <a:defRPr>
                <a:solidFill>
                  <a:srgbClr val="425563"/>
                </a:solidFill>
              </a:defRPr>
            </a:lvl3pPr>
            <a:lvl4pPr>
              <a:defRPr>
                <a:solidFill>
                  <a:srgbClr val="425563"/>
                </a:solidFill>
              </a:defRPr>
            </a:lvl4pPr>
            <a:lvl5pPr>
              <a:defRPr>
                <a:solidFill>
                  <a:srgbClr val="42556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BEC0A94C-A1DE-EB94-4160-CE4B60243D78}"/>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278488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6CDD6EC-5A0D-2D11-0DC1-01835AFB7401}"/>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031588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C4FFAB93-3A12-3AE3-2880-8906D99CAC9C}"/>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772899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8089B811-BEB4-9CBD-8D7B-BED58698F529}"/>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298789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26888" y="457201"/>
            <a:ext cx="5820874" cy="54930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7447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52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83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399"/>
            <a:ext cx="3932237" cy="387447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2150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835211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rgbClr val="00B0F0"/>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rgbClr val="4255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33495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31913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44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2745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6484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a:extLst>
              <a:ext uri="{FF2B5EF4-FFF2-40B4-BE49-F238E27FC236}">
                <a16:creationId xmlns:a16="http://schemas.microsoft.com/office/drawing/2014/main" id="{F7755317-A278-54A0-8D76-C8DECE43A412}"/>
              </a:ext>
            </a:extLst>
          </p:cNvPr>
          <p:cNvGrpSpPr/>
          <p:nvPr userDrawn="1"/>
        </p:nvGrpSpPr>
        <p:grpSpPr>
          <a:xfrm>
            <a:off x="3974841" y="4781600"/>
            <a:ext cx="4242318" cy="412592"/>
            <a:chOff x="3251200" y="6325613"/>
            <a:chExt cx="4242318" cy="412592"/>
          </a:xfrm>
        </p:grpSpPr>
        <p:pic>
          <p:nvPicPr>
            <p:cNvPr id="6" name="Picture 5" descr="A black and white sign&#10;&#10;Description automatically generated with medium confidence">
              <a:extLst>
                <a:ext uri="{FF2B5EF4-FFF2-40B4-BE49-F238E27FC236}">
                  <a16:creationId xmlns:a16="http://schemas.microsoft.com/office/drawing/2014/main" id="{C024FB33-166E-DADE-752B-ED8F21A7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7470" y="6365143"/>
              <a:ext cx="1504282" cy="373062"/>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583DF685-7151-E35B-8669-C72A8A144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200" y="6379552"/>
              <a:ext cx="1727200" cy="358653"/>
            </a:xfrm>
            <a:prstGeom prst="rect">
              <a:avLst/>
            </a:prstGeom>
          </p:spPr>
        </p:pic>
        <p:pic>
          <p:nvPicPr>
            <p:cNvPr id="8" name="Picture 7" descr="Logo, company name&#10;&#10;Description automatically generated">
              <a:extLst>
                <a:ext uri="{FF2B5EF4-FFF2-40B4-BE49-F238E27FC236}">
                  <a16:creationId xmlns:a16="http://schemas.microsoft.com/office/drawing/2014/main" id="{33DBF025-BF37-CD46-7846-C4EC7BC448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0822" y="6325613"/>
              <a:ext cx="792696" cy="412592"/>
            </a:xfrm>
            <a:prstGeom prst="rect">
              <a:avLst/>
            </a:prstGeom>
          </p:spPr>
        </p:pic>
      </p:grpSp>
    </p:spTree>
    <p:extLst>
      <p:ext uri="{BB962C8B-B14F-4D97-AF65-F5344CB8AC3E}">
        <p14:creationId xmlns:p14="http://schemas.microsoft.com/office/powerpoint/2010/main" val="1769665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pn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png"/><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0.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9.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8.png"/><Relationship Id="rId5" Type="http://schemas.openxmlformats.org/officeDocument/2006/relationships/slideLayout" Target="../slideLayouts/slideLayout37.xml"/><Relationship Id="rId10" Type="http://schemas.openxmlformats.org/officeDocument/2006/relationships/image" Target="../media/image7.jp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00B0F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2586138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3" r:id="rId5"/>
    <p:sldLayoutId id="2147483656" r:id="rId6"/>
    <p:sldLayoutId id="2147483657" r:id="rId7"/>
    <p:sldLayoutId id="2147483666"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FFC00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39327564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92D05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8986699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7030A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218269962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00E412B-229F-F3AB-53CF-040603C242B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 y="-6627"/>
            <a:ext cx="12209009" cy="6874203"/>
          </a:xfrm>
          <a:prstGeom prst="rect">
            <a:avLst/>
          </a:prstGeom>
        </p:spPr>
      </p:pic>
      <p:pic>
        <p:nvPicPr>
          <p:cNvPr id="10" name="Picture 9">
            <a:extLst>
              <a:ext uri="{FF2B5EF4-FFF2-40B4-BE49-F238E27FC236}">
                <a16:creationId xmlns:a16="http://schemas.microsoft.com/office/drawing/2014/main" id="{7B689142-A6C3-B24E-79CD-207E03221F1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0" y="-14937"/>
            <a:ext cx="12209008" cy="6872937"/>
          </a:xfrm>
          <a:prstGeom prst="rect">
            <a:avLst/>
          </a:prstGeom>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6"/>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a:extLst>
              <a:ext uri="{FF2B5EF4-FFF2-40B4-BE49-F238E27FC236}">
                <a16:creationId xmlns:a16="http://schemas.microsoft.com/office/drawing/2014/main" id="{0620036F-9975-88A9-3E48-644437E7BB5B}"/>
              </a:ext>
            </a:extLst>
          </p:cNvPr>
          <p:cNvPicPr>
            <a:picLocks noChangeAspect="1"/>
          </p:cNvPicPr>
          <p:nvPr userDrawn="1"/>
        </p:nvPicPr>
        <p:blipFill>
          <a:blip r:embed="rId12">
            <a:extLst>
              <a:ext uri="{28A0092B-C50C-407E-A947-70E740481C1C}">
                <a14:useLocalDpi xmlns:a14="http://schemas.microsoft.com/office/drawing/2010/main" val="0"/>
              </a:ext>
            </a:extLst>
          </a:blip>
          <a:srcRect l="132" r="132"/>
          <a:stretch/>
        </p:blipFill>
        <p:spPr>
          <a:xfrm>
            <a:off x="11006667" y="116192"/>
            <a:ext cx="1092849" cy="725760"/>
          </a:xfrm>
          <a:prstGeom prst="rect">
            <a:avLst/>
          </a:prstGeom>
        </p:spPr>
      </p:pic>
      <p:pic>
        <p:nvPicPr>
          <p:cNvPr id="12" name="Picture 11">
            <a:extLst>
              <a:ext uri="{FF2B5EF4-FFF2-40B4-BE49-F238E27FC236}">
                <a16:creationId xmlns:a16="http://schemas.microsoft.com/office/drawing/2014/main" id="{07DC1C2D-9E25-4929-78F0-02CB001E06E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529" y="5379352"/>
            <a:ext cx="3134228" cy="1478648"/>
          </a:xfrm>
          <a:prstGeom prst="rect">
            <a:avLst/>
          </a:prstGeom>
          <a:noFill/>
        </p:spPr>
      </p:pic>
    </p:spTree>
    <p:extLst>
      <p:ext uri="{BB962C8B-B14F-4D97-AF65-F5344CB8AC3E}">
        <p14:creationId xmlns:p14="http://schemas.microsoft.com/office/powerpoint/2010/main" val="372475126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l" defTabSz="914400" rtl="0" eaLnBrk="1" latinLnBrk="0" hangingPunct="1">
        <a:lnSpc>
          <a:spcPct val="90000"/>
        </a:lnSpc>
        <a:spcBef>
          <a:spcPct val="0"/>
        </a:spcBef>
        <a:buNone/>
        <a:defRPr sz="4400" kern="1200">
          <a:solidFill>
            <a:srgbClr val="00B0F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556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556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ideo" Target="https://www.youtube.com/embed/VWgW7sAiw-k?feature=oembed" TargetMode="Externa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hyperlink" Target="https://blogs.glowscotland.org.uk/sl/public/primaryscience/uploads/sites/13996/2024/12/19145550/DigiInventors-Challenge-Secondary-School-Edition-Previous-Winners-1.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hyperlink" Target="https://blogs.glowscotland.org.uk/sl/public/primaryscience/uploads/sites/13996/2024/12/19145523/DigiInventors-Challenge-2025-Primary-Edition-Design-a-solution.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logs.glowscotland.org.uk/sl/public/primaryscience/uploads/sites/13996/2024/12/19145604/DigiInventors-Template-ppt-for-entries-3.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blogs.glowscotland.org.uk/sl/public/primaryscience/uploads/sites/13996/2024/12/19145537/DigiInventors-Challenge-2025-Primary-School-Edition-6-questions-your-idea-needs-to-answer.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video" Target="https://www.youtube.com/embed/f8dpn4kjuJw?feature=oembed" TargetMode="External"/><Relationship Id="rId1" Type="http://schemas.openxmlformats.org/officeDocument/2006/relationships/tags" Target="../tags/tag1.xml"/><Relationship Id="rId5" Type="http://schemas.openxmlformats.org/officeDocument/2006/relationships/image" Target="../media/image13.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l2kneHhcTjI?feature=oembed" TargetMode="Externa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4.xml"/><Relationship Id="rId1" Type="http://schemas.openxmlformats.org/officeDocument/2006/relationships/video" Target="https://www.youtube.com/embed/sDKAVY4SKMs?feature=oembed" TargetMode="Externa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padlet.com/digitalhealthtechsolutions/lt5xsnznp2mvy03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youtube.com/watch?v=8Et7zRyVeqE" TargetMode="External"/><Relationship Id="rId4" Type="http://schemas.openxmlformats.org/officeDocument/2006/relationships/hyperlink" Target="https://www.youtube.com/watch?v=tfPYoM_Usi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FXdcZ3PpISo?feature=oembed"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3ABAF13-E7AF-4F4C-91F7-CF48688998FC}"/>
              </a:ext>
            </a:extLst>
          </p:cNvPr>
          <p:cNvSpPr>
            <a:spLocks noGrp="1"/>
          </p:cNvSpPr>
          <p:nvPr>
            <p:ph type="ctrTitle"/>
          </p:nvPr>
        </p:nvSpPr>
        <p:spPr>
          <a:xfrm>
            <a:off x="1524000" y="1228103"/>
            <a:ext cx="9144000" cy="3240087"/>
          </a:xfrm>
        </p:spPr>
        <p:txBody>
          <a:bodyPr>
            <a:normAutofit/>
          </a:bodyPr>
          <a:lstStyle/>
          <a:p>
            <a:r>
              <a:rPr lang="en-GB" sz="6600" b="1" dirty="0">
                <a:latin typeface="+mn-lt"/>
              </a:rPr>
              <a:t>#DigiInventors Challenge</a:t>
            </a:r>
            <a:br>
              <a:rPr lang="en-GB" sz="6600" b="1" dirty="0">
                <a:latin typeface="+mn-lt"/>
              </a:rPr>
            </a:br>
            <a:r>
              <a:rPr lang="en-GB" sz="6600" dirty="0">
                <a:latin typeface="+mn-lt"/>
              </a:rPr>
              <a:t>Primary School Edition</a:t>
            </a:r>
            <a:br>
              <a:rPr lang="en-GB" sz="6600" dirty="0">
                <a:latin typeface="+mn-lt"/>
              </a:rPr>
            </a:br>
            <a:r>
              <a:rPr lang="en-GB" sz="6600" dirty="0">
                <a:latin typeface="+mn-lt"/>
              </a:rPr>
              <a:t>2025</a:t>
            </a:r>
            <a:br>
              <a:rPr lang="en-GB" sz="6600" b="1" dirty="0">
                <a:latin typeface="+mn-lt"/>
              </a:rPr>
            </a:br>
            <a:r>
              <a:rPr lang="en-GB" sz="3100" dirty="0">
                <a:latin typeface="+mn-lt"/>
              </a:rPr>
              <a:t>in partnership with</a:t>
            </a:r>
            <a:endParaRPr lang="en-US" sz="6600" dirty="0">
              <a:latin typeface="+mn-lt"/>
            </a:endParaRPr>
          </a:p>
        </p:txBody>
      </p:sp>
    </p:spTree>
    <p:extLst>
      <p:ext uri="{BB962C8B-B14F-4D97-AF65-F5344CB8AC3E}">
        <p14:creationId xmlns:p14="http://schemas.microsoft.com/office/powerpoint/2010/main" val="1579577083"/>
      </p:ext>
    </p:extLst>
  </p:cSld>
  <p:clrMapOvr>
    <a:masterClrMapping/>
  </p:clrMapOvr>
  <mc:AlternateContent xmlns:mc="http://schemas.openxmlformats.org/markup-compatibility/2006" xmlns:p14="http://schemas.microsoft.com/office/powerpoint/2010/main">
    <mc:Choice Requires="p14">
      <p:transition spd="slow" p14:dur="2000" advTm="61049"/>
    </mc:Choice>
    <mc:Fallback xmlns="">
      <p:transition spd="slow" advTm="610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921A4-68AE-246F-3DA3-8F6EF76BE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5F4F4-FF3C-2BCB-669F-3E760AE76773}"/>
              </a:ext>
            </a:extLst>
          </p:cNvPr>
          <p:cNvSpPr>
            <a:spLocks noGrp="1"/>
          </p:cNvSpPr>
          <p:nvPr>
            <p:ph type="title"/>
          </p:nvPr>
        </p:nvSpPr>
        <p:spPr>
          <a:xfrm>
            <a:off x="838200" y="365125"/>
            <a:ext cx="10173677" cy="1325563"/>
          </a:xfrm>
        </p:spPr>
        <p:txBody>
          <a:bodyPr/>
          <a:lstStyle/>
          <a:p>
            <a:r>
              <a:rPr lang="en-GB" b="1" dirty="0"/>
              <a:t>Winning Ideas 2023</a:t>
            </a:r>
            <a:endParaRPr lang="en-US" dirty="0"/>
          </a:p>
        </p:txBody>
      </p:sp>
      <p:pic>
        <p:nvPicPr>
          <p:cNvPr id="10" name="Content Placeholder 9" descr="A collage of several people holding certificates&#10;&#10;Description automatically generated">
            <a:extLst>
              <a:ext uri="{FF2B5EF4-FFF2-40B4-BE49-F238E27FC236}">
                <a16:creationId xmlns:a16="http://schemas.microsoft.com/office/drawing/2014/main" id="{78FAB159-FED6-C873-8BB5-69210553988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53013" y="1509772"/>
            <a:ext cx="9544050" cy="4983103"/>
          </a:xfrm>
        </p:spPr>
      </p:pic>
    </p:spTree>
    <p:extLst>
      <p:ext uri="{BB962C8B-B14F-4D97-AF65-F5344CB8AC3E}">
        <p14:creationId xmlns:p14="http://schemas.microsoft.com/office/powerpoint/2010/main" val="3317984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BA8A-8EAD-5F7C-F783-CF7A6BAA7191}"/>
              </a:ext>
            </a:extLst>
          </p:cNvPr>
          <p:cNvSpPr>
            <a:spLocks noGrp="1"/>
          </p:cNvSpPr>
          <p:nvPr>
            <p:ph type="title"/>
          </p:nvPr>
        </p:nvSpPr>
        <p:spPr>
          <a:xfrm>
            <a:off x="838200" y="365125"/>
            <a:ext cx="10173677" cy="1325563"/>
          </a:xfrm>
        </p:spPr>
        <p:txBody>
          <a:bodyPr/>
          <a:lstStyle/>
          <a:p>
            <a:r>
              <a:rPr lang="en-GB" b="1" dirty="0"/>
              <a:t>Winning Idea 2023</a:t>
            </a:r>
            <a:endParaRPr lang="en-US" dirty="0"/>
          </a:p>
        </p:txBody>
      </p:sp>
      <p:sp>
        <p:nvSpPr>
          <p:cNvPr id="6" name="Content Placeholder 5">
            <a:extLst>
              <a:ext uri="{FF2B5EF4-FFF2-40B4-BE49-F238E27FC236}">
                <a16:creationId xmlns:a16="http://schemas.microsoft.com/office/drawing/2014/main" id="{49250344-DC92-706B-29B0-DEBDC8F14CA8}"/>
              </a:ext>
            </a:extLst>
          </p:cNvPr>
          <p:cNvSpPr>
            <a:spLocks noGrp="1"/>
          </p:cNvSpPr>
          <p:nvPr>
            <p:ph sz="half" idx="1"/>
          </p:nvPr>
        </p:nvSpPr>
        <p:spPr>
          <a:xfrm>
            <a:off x="125506" y="1690688"/>
            <a:ext cx="5181600" cy="4114067"/>
          </a:xfrm>
        </p:spPr>
        <p:txBody>
          <a:bodyPr>
            <a:normAutofit fontScale="77500" lnSpcReduction="20000"/>
          </a:bodyPr>
          <a:lstStyle/>
          <a:p>
            <a:r>
              <a:rPr lang="en-GB" b="1" u="sng" dirty="0"/>
              <a:t>Cloud Walker - Primary 7</a:t>
            </a:r>
          </a:p>
          <a:p>
            <a:r>
              <a:rPr lang="en-GB" dirty="0"/>
              <a:t>The Cloud Walker is an innovative project developed by a group of students from St. Bride's Primary, aiming to support children with cerebral palsy. This advanced walker combines technology, design, and education, making therapy sessions enjoyable and interactive. With a built-in tablet and app featuring fun games and learning activities, the Cloud Walker promotes overall health, well-being, and skill development. By enhancing the walking and learning experience, it fosters confidence and helps children reach their full potential.</a:t>
            </a:r>
          </a:p>
        </p:txBody>
      </p:sp>
      <p:pic>
        <p:nvPicPr>
          <p:cNvPr id="5" name="Online Media 4" title="Winners p7 - Cloud walker">
            <a:hlinkClick r:id="" action="ppaction://media"/>
            <a:extLst>
              <a:ext uri="{FF2B5EF4-FFF2-40B4-BE49-F238E27FC236}">
                <a16:creationId xmlns:a16="http://schemas.microsoft.com/office/drawing/2014/main" id="{7B720442-DBBA-C073-AA05-9ED36FEC1E57}"/>
              </a:ext>
            </a:extLst>
          </p:cNvPr>
          <p:cNvPicPr>
            <a:picLocks noGrp="1" noRot="1" noChangeAspect="1"/>
          </p:cNvPicPr>
          <p:nvPr>
            <p:ph sz="half" idx="2"/>
            <a:videoFile r:link="rId1"/>
          </p:nvPr>
        </p:nvPicPr>
        <p:blipFill>
          <a:blip r:embed="rId4"/>
          <a:stretch>
            <a:fillRect/>
          </a:stretch>
        </p:blipFill>
        <p:spPr>
          <a:xfrm>
            <a:off x="5405718" y="1690688"/>
            <a:ext cx="6623449" cy="3741924"/>
          </a:xfrm>
          <a:prstGeom prst="rect">
            <a:avLst/>
          </a:prstGeom>
        </p:spPr>
      </p:pic>
    </p:spTree>
    <p:extLst>
      <p:ext uri="{BB962C8B-B14F-4D97-AF65-F5344CB8AC3E}">
        <p14:creationId xmlns:p14="http://schemas.microsoft.com/office/powerpoint/2010/main" val="8440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D26F-B4FE-1A7B-8594-9EA5CEB7E0B7}"/>
              </a:ext>
            </a:extLst>
          </p:cNvPr>
          <p:cNvSpPr>
            <a:spLocks noGrp="1"/>
          </p:cNvSpPr>
          <p:nvPr>
            <p:ph type="title"/>
          </p:nvPr>
        </p:nvSpPr>
        <p:spPr>
          <a:xfrm>
            <a:off x="285307" y="114430"/>
            <a:ext cx="10165862" cy="1325563"/>
          </a:xfrm>
        </p:spPr>
        <p:txBody>
          <a:bodyPr>
            <a:normAutofit/>
          </a:bodyPr>
          <a:lstStyle/>
          <a:p>
            <a:r>
              <a:rPr lang="en-GB" b="1" dirty="0"/>
              <a:t>Winning Ideas Examples</a:t>
            </a:r>
            <a:br>
              <a:rPr lang="en-GB" b="1" u="sng" dirty="0"/>
            </a:br>
            <a:endParaRPr lang="en-US" sz="2000" dirty="0"/>
          </a:p>
        </p:txBody>
      </p:sp>
      <p:sp>
        <p:nvSpPr>
          <p:cNvPr id="8" name="TextBox 7">
            <a:extLst>
              <a:ext uri="{FF2B5EF4-FFF2-40B4-BE49-F238E27FC236}">
                <a16:creationId xmlns:a16="http://schemas.microsoft.com/office/drawing/2014/main" id="{BB6093E6-A0BD-2C66-7E3A-9492C808AE2F}"/>
              </a:ext>
            </a:extLst>
          </p:cNvPr>
          <p:cNvSpPr txBox="1"/>
          <p:nvPr/>
        </p:nvSpPr>
        <p:spPr>
          <a:xfrm>
            <a:off x="8654902" y="6156251"/>
            <a:ext cx="1970732" cy="369332"/>
          </a:xfrm>
          <a:prstGeom prst="rect">
            <a:avLst/>
          </a:prstGeom>
          <a:noFill/>
        </p:spPr>
        <p:txBody>
          <a:bodyPr wrap="none" rtlCol="0">
            <a:spAutoFit/>
          </a:bodyPr>
          <a:lstStyle/>
          <a:p>
            <a:r>
              <a:rPr lang="en-GB" dirty="0">
                <a:solidFill>
                  <a:schemeClr val="tx1">
                    <a:lumMod val="75000"/>
                    <a:lumOff val="25000"/>
                  </a:schemeClr>
                </a:solidFill>
                <a:hlinkClick r:id="rId3">
                  <a:extLst>
                    <a:ext uri="{A12FA001-AC4F-418D-AE19-62706E023703}">
                      <ahyp:hlinkClr xmlns:ahyp="http://schemas.microsoft.com/office/drawing/2018/hyperlinkcolor" val="tx"/>
                    </a:ext>
                  </a:extLst>
                </a:hlinkClick>
              </a:rPr>
              <a:t>Click here for more</a:t>
            </a:r>
            <a:endParaRPr lang="en-GB" dirty="0">
              <a:solidFill>
                <a:schemeClr val="tx1">
                  <a:lumMod val="75000"/>
                  <a:lumOff val="25000"/>
                </a:schemeClr>
              </a:solidFill>
            </a:endParaRPr>
          </a:p>
        </p:txBody>
      </p:sp>
      <p:pic>
        <p:nvPicPr>
          <p:cNvPr id="4" name="Picture 3">
            <a:extLst>
              <a:ext uri="{FF2B5EF4-FFF2-40B4-BE49-F238E27FC236}">
                <a16:creationId xmlns:a16="http://schemas.microsoft.com/office/drawing/2014/main" id="{159AF845-9F66-B14A-8A6F-FCD65BB6B173}"/>
              </a:ext>
            </a:extLst>
          </p:cNvPr>
          <p:cNvPicPr>
            <a:picLocks noChangeAspect="1"/>
          </p:cNvPicPr>
          <p:nvPr/>
        </p:nvPicPr>
        <p:blipFill>
          <a:blip r:embed="rId4"/>
          <a:stretch>
            <a:fillRect/>
          </a:stretch>
        </p:blipFill>
        <p:spPr>
          <a:xfrm>
            <a:off x="3758089" y="1083364"/>
            <a:ext cx="4675822" cy="5660206"/>
          </a:xfrm>
          <a:prstGeom prst="rect">
            <a:avLst/>
          </a:prstGeom>
        </p:spPr>
      </p:pic>
    </p:spTree>
    <p:extLst>
      <p:ext uri="{BB962C8B-B14F-4D97-AF65-F5344CB8AC3E}">
        <p14:creationId xmlns:p14="http://schemas.microsoft.com/office/powerpoint/2010/main" val="5824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E5D6-B8DF-A423-E0E3-12419A2B5D17}"/>
              </a:ext>
            </a:extLst>
          </p:cNvPr>
          <p:cNvSpPr>
            <a:spLocks noGrp="1"/>
          </p:cNvSpPr>
          <p:nvPr>
            <p:ph type="title"/>
          </p:nvPr>
        </p:nvSpPr>
        <p:spPr>
          <a:xfrm>
            <a:off x="838200" y="365125"/>
            <a:ext cx="10181492" cy="1325563"/>
          </a:xfrm>
        </p:spPr>
        <p:txBody>
          <a:bodyPr/>
          <a:lstStyle/>
          <a:p>
            <a:r>
              <a:rPr lang="en-GB" b="1" dirty="0"/>
              <a:t>Task 3 – Researching</a:t>
            </a:r>
            <a:endParaRPr lang="en-US" dirty="0"/>
          </a:p>
        </p:txBody>
      </p:sp>
      <p:sp>
        <p:nvSpPr>
          <p:cNvPr id="3" name="Content Placeholder 2">
            <a:extLst>
              <a:ext uri="{FF2B5EF4-FFF2-40B4-BE49-F238E27FC236}">
                <a16:creationId xmlns:a16="http://schemas.microsoft.com/office/drawing/2014/main" id="{66A9D65C-54D1-2DD3-EA61-27D162F10378}"/>
              </a:ext>
            </a:extLst>
          </p:cNvPr>
          <p:cNvSpPr>
            <a:spLocks noGrp="1"/>
          </p:cNvSpPr>
          <p:nvPr>
            <p:ph idx="1"/>
          </p:nvPr>
        </p:nvSpPr>
        <p:spPr/>
        <p:txBody>
          <a:bodyPr>
            <a:normAutofit lnSpcReduction="10000"/>
          </a:bodyPr>
          <a:lstStyle/>
          <a:p>
            <a:r>
              <a:rPr lang="en-GB" dirty="0"/>
              <a:t>Take some time to have a think about what health condition your digital health and care idea might support (you can discuss these with your teacher if you are unsure which one to select)</a:t>
            </a:r>
          </a:p>
          <a:p>
            <a:endParaRPr lang="en-GB" dirty="0"/>
          </a:p>
          <a:p>
            <a:r>
              <a:rPr lang="en-GB" dirty="0"/>
              <a:t>Take some time to research your chosen area on the internet to find out as much background information about this condition as this will help support your design idea</a:t>
            </a:r>
          </a:p>
          <a:p>
            <a:endParaRPr lang="en-GB" dirty="0"/>
          </a:p>
          <a:p>
            <a:r>
              <a:rPr lang="en-GB" dirty="0"/>
              <a:t>Decide if you would like to enter the competition as an individual, pair or team (remember maximum 4 members in a team) </a:t>
            </a:r>
          </a:p>
        </p:txBody>
      </p:sp>
    </p:spTree>
    <p:extLst>
      <p:ext uri="{BB962C8B-B14F-4D97-AF65-F5344CB8AC3E}">
        <p14:creationId xmlns:p14="http://schemas.microsoft.com/office/powerpoint/2010/main" val="3008909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44EA-5937-794A-43E8-5BA884D27057}"/>
              </a:ext>
            </a:extLst>
          </p:cNvPr>
          <p:cNvSpPr>
            <a:spLocks noGrp="1"/>
          </p:cNvSpPr>
          <p:nvPr>
            <p:ph type="title"/>
          </p:nvPr>
        </p:nvSpPr>
        <p:spPr>
          <a:xfrm>
            <a:off x="838200" y="365125"/>
            <a:ext cx="10173677" cy="1325563"/>
          </a:xfrm>
        </p:spPr>
        <p:txBody>
          <a:bodyPr/>
          <a:lstStyle/>
          <a:p>
            <a:r>
              <a:rPr lang="en-GB" b="1" dirty="0"/>
              <a:t>Task 3 continued…</a:t>
            </a:r>
            <a:endParaRPr lang="en-US" dirty="0"/>
          </a:p>
        </p:txBody>
      </p:sp>
      <p:sp>
        <p:nvSpPr>
          <p:cNvPr id="3" name="Content Placeholder 2">
            <a:extLst>
              <a:ext uri="{FF2B5EF4-FFF2-40B4-BE49-F238E27FC236}">
                <a16:creationId xmlns:a16="http://schemas.microsoft.com/office/drawing/2014/main" id="{E7D67E06-16F1-3AD1-534F-1EDA186F51A6}"/>
              </a:ext>
            </a:extLst>
          </p:cNvPr>
          <p:cNvSpPr>
            <a:spLocks noGrp="1"/>
          </p:cNvSpPr>
          <p:nvPr>
            <p:ph sz="half" idx="1"/>
          </p:nvPr>
        </p:nvSpPr>
        <p:spPr/>
        <p:txBody>
          <a:bodyPr>
            <a:normAutofit lnSpcReduction="10000"/>
          </a:bodyPr>
          <a:lstStyle/>
          <a:p>
            <a:pPr marL="0" indent="0">
              <a:buNone/>
            </a:pPr>
            <a:r>
              <a:rPr lang="en-GB" b="1" dirty="0"/>
              <a:t>Identify a Problem</a:t>
            </a:r>
          </a:p>
          <a:p>
            <a:r>
              <a:rPr lang="en-GB" dirty="0"/>
              <a:t>Decide the problem with the condition that you are going to create a solution for</a:t>
            </a:r>
          </a:p>
          <a:p>
            <a:endParaRPr lang="en-GB" dirty="0"/>
          </a:p>
          <a:p>
            <a:r>
              <a:rPr lang="en-GB" dirty="0"/>
              <a:t>Complete research around the problem you’d like to solve and gather facts and figures to show how big the problem is and how it is relevant to people</a:t>
            </a:r>
          </a:p>
          <a:p>
            <a:endParaRPr lang="en-US" dirty="0"/>
          </a:p>
        </p:txBody>
      </p:sp>
      <p:sp>
        <p:nvSpPr>
          <p:cNvPr id="4" name="Content Placeholder 3">
            <a:extLst>
              <a:ext uri="{FF2B5EF4-FFF2-40B4-BE49-F238E27FC236}">
                <a16:creationId xmlns:a16="http://schemas.microsoft.com/office/drawing/2014/main" id="{C5B1BBD8-FEC6-5388-E12A-749B75723FE1}"/>
              </a:ext>
            </a:extLst>
          </p:cNvPr>
          <p:cNvSpPr>
            <a:spLocks noGrp="1"/>
          </p:cNvSpPr>
          <p:nvPr>
            <p:ph sz="half" idx="2"/>
          </p:nvPr>
        </p:nvSpPr>
        <p:spPr/>
        <p:txBody>
          <a:bodyPr/>
          <a:lstStyle/>
          <a:p>
            <a:pPr marL="0" indent="0">
              <a:buNone/>
            </a:pPr>
            <a:r>
              <a:rPr lang="en-GB" b="1" dirty="0"/>
              <a:t>Next step</a:t>
            </a:r>
          </a:p>
          <a:p>
            <a:r>
              <a:rPr lang="en-GB" dirty="0"/>
              <a:t>Now begin to think about how this problem could be solved with digital technology</a:t>
            </a:r>
          </a:p>
          <a:p>
            <a:endParaRPr lang="en-GB" dirty="0"/>
          </a:p>
          <a:p>
            <a:pPr marL="0" indent="0">
              <a:buNone/>
            </a:pPr>
            <a:r>
              <a:rPr lang="en-GB" b="1" dirty="0">
                <a:solidFill>
                  <a:srgbClr val="425563"/>
                </a:solidFill>
              </a:rPr>
              <a:t>IMPORTANT: Remember your solution needs to be realistic</a:t>
            </a:r>
            <a:endParaRPr lang="en-US" b="1" dirty="0">
              <a:solidFill>
                <a:srgbClr val="425563"/>
              </a:solidFill>
            </a:endParaRPr>
          </a:p>
        </p:txBody>
      </p:sp>
      <p:sp>
        <p:nvSpPr>
          <p:cNvPr id="6" name="TextBox 5">
            <a:extLst>
              <a:ext uri="{FF2B5EF4-FFF2-40B4-BE49-F238E27FC236}">
                <a16:creationId xmlns:a16="http://schemas.microsoft.com/office/drawing/2014/main" id="{3FAC7185-C06E-A83D-1972-0029BA1EB59B}"/>
              </a:ext>
            </a:extLst>
          </p:cNvPr>
          <p:cNvSpPr txBox="1"/>
          <p:nvPr/>
        </p:nvSpPr>
        <p:spPr>
          <a:xfrm>
            <a:off x="4243465" y="5846544"/>
            <a:ext cx="7405195" cy="646331"/>
          </a:xfrm>
          <a:prstGeom prst="rect">
            <a:avLst/>
          </a:prstGeom>
          <a:noFill/>
        </p:spPr>
        <p:txBody>
          <a:bodyPr wrap="square">
            <a:spAutoFit/>
          </a:bodyPr>
          <a:lstStyle/>
          <a:p>
            <a:r>
              <a:rPr lang="en-GB" i="1" dirty="0">
                <a:solidFill>
                  <a:schemeClr val="bg1"/>
                </a:solidFill>
                <a:latin typeface="Calibri Light" panose="020F0302020204030204" pitchFamily="34" charset="0"/>
                <a:cs typeface="Calibri Light" panose="020F0302020204030204" pitchFamily="34" charset="0"/>
              </a:rPr>
              <a:t> </a:t>
            </a:r>
            <a:r>
              <a:rPr lang="en-GB" b="1" i="1" dirty="0">
                <a:solidFill>
                  <a:schemeClr val="bg1"/>
                </a:solidFill>
                <a:latin typeface="Calibri Light" panose="020F0302020204030204" pitchFamily="34" charset="0"/>
                <a:cs typeface="Calibri Light" panose="020F0302020204030204" pitchFamily="34" charset="0"/>
              </a:rPr>
              <a:t>JUDGES TIP: Think about what health and care problem does your idea solve? </a:t>
            </a:r>
          </a:p>
          <a:p>
            <a:r>
              <a:rPr lang="en-GB" b="1" i="1" dirty="0">
                <a:solidFill>
                  <a:schemeClr val="bg1"/>
                </a:solidFill>
                <a:latin typeface="Calibri Light" panose="020F0302020204030204" pitchFamily="34" charset="0"/>
                <a:cs typeface="Calibri Light" panose="020F0302020204030204" pitchFamily="34" charset="0"/>
              </a:rPr>
              <a:t>And why it is important to health and care? </a:t>
            </a:r>
          </a:p>
        </p:txBody>
      </p:sp>
      <p:pic>
        <p:nvPicPr>
          <p:cNvPr id="8" name="Graphic 7" descr="Lights On with solid fill">
            <a:extLst>
              <a:ext uri="{FF2B5EF4-FFF2-40B4-BE49-F238E27FC236}">
                <a16:creationId xmlns:a16="http://schemas.microsoft.com/office/drawing/2014/main" id="{DB444970-5114-F419-4A1B-23BEB58C7F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8036" y="5847446"/>
            <a:ext cx="645429" cy="645429"/>
          </a:xfrm>
          <a:prstGeom prst="rect">
            <a:avLst/>
          </a:prstGeom>
        </p:spPr>
      </p:pic>
    </p:spTree>
    <p:extLst>
      <p:ext uri="{BB962C8B-B14F-4D97-AF65-F5344CB8AC3E}">
        <p14:creationId xmlns:p14="http://schemas.microsoft.com/office/powerpoint/2010/main" val="111759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3F0D-3048-2F1B-DD79-A965433FA49A}"/>
              </a:ext>
            </a:extLst>
          </p:cNvPr>
          <p:cNvSpPr>
            <a:spLocks noGrp="1"/>
          </p:cNvSpPr>
          <p:nvPr>
            <p:ph type="title"/>
          </p:nvPr>
        </p:nvSpPr>
        <p:spPr>
          <a:xfrm>
            <a:off x="838200" y="365125"/>
            <a:ext cx="10173677" cy="1325563"/>
          </a:xfrm>
        </p:spPr>
        <p:txBody>
          <a:bodyPr/>
          <a:lstStyle/>
          <a:p>
            <a:r>
              <a:rPr lang="en-GB" b="1" dirty="0"/>
              <a:t>Task 4 – Designing</a:t>
            </a:r>
            <a:endParaRPr lang="en-US" dirty="0"/>
          </a:p>
        </p:txBody>
      </p:sp>
      <p:sp>
        <p:nvSpPr>
          <p:cNvPr id="3" name="Content Placeholder 2">
            <a:extLst>
              <a:ext uri="{FF2B5EF4-FFF2-40B4-BE49-F238E27FC236}">
                <a16:creationId xmlns:a16="http://schemas.microsoft.com/office/drawing/2014/main" id="{ED8E65AB-7491-0BB2-B9BD-2E63D884D29B}"/>
              </a:ext>
            </a:extLst>
          </p:cNvPr>
          <p:cNvSpPr>
            <a:spLocks noGrp="1"/>
          </p:cNvSpPr>
          <p:nvPr>
            <p:ph sz="half" idx="1"/>
          </p:nvPr>
        </p:nvSpPr>
        <p:spPr/>
        <p:txBody>
          <a:bodyPr>
            <a:normAutofit/>
          </a:bodyPr>
          <a:lstStyle/>
          <a:p>
            <a:pPr marL="0" indent="0">
              <a:buNone/>
            </a:pPr>
            <a:r>
              <a:rPr lang="en-GB" sz="2800" b="1" dirty="0"/>
              <a:t>Activity</a:t>
            </a:r>
          </a:p>
          <a:p>
            <a:pPr marL="0" indent="0">
              <a:buNone/>
            </a:pPr>
            <a:r>
              <a:rPr lang="en-GB" sz="2800" dirty="0"/>
              <a:t>During this task, you/ your team will start to think about a solution to the problem you have identified. </a:t>
            </a:r>
          </a:p>
          <a:p>
            <a:pPr marL="0" indent="0">
              <a:buNone/>
            </a:pPr>
            <a:endParaRPr lang="en-GB" sz="2800" dirty="0"/>
          </a:p>
          <a:p>
            <a:pPr marL="0" indent="0">
              <a:buNone/>
            </a:pPr>
            <a:r>
              <a:rPr lang="en-GB" sz="2800" b="1" dirty="0">
                <a:solidFill>
                  <a:srgbClr val="425563"/>
                </a:solidFill>
              </a:rPr>
              <a:t>IMPORTANT: Ideas should be realistic and unique solutions</a:t>
            </a:r>
          </a:p>
        </p:txBody>
      </p:sp>
      <p:sp>
        <p:nvSpPr>
          <p:cNvPr id="4" name="Content Placeholder 3">
            <a:extLst>
              <a:ext uri="{FF2B5EF4-FFF2-40B4-BE49-F238E27FC236}">
                <a16:creationId xmlns:a16="http://schemas.microsoft.com/office/drawing/2014/main" id="{A868CA6D-5992-3FDD-DBF2-41F72F18E9C4}"/>
              </a:ext>
            </a:extLst>
          </p:cNvPr>
          <p:cNvSpPr>
            <a:spLocks noGrp="1"/>
          </p:cNvSpPr>
          <p:nvPr>
            <p:ph sz="half" idx="2"/>
          </p:nvPr>
        </p:nvSpPr>
        <p:spPr>
          <a:xfrm>
            <a:off x="6172202" y="1062831"/>
            <a:ext cx="5181600" cy="5579269"/>
          </a:xfrm>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dirty="0">
                <a:ln>
                  <a:noFill/>
                </a:ln>
                <a:effectLst/>
                <a:uLnTx/>
                <a:uFillTx/>
                <a:latin typeface="Calibri" panose="020F0502020204030204"/>
                <a:ea typeface="+mn-ea"/>
                <a:cs typeface="+mn-cs"/>
              </a:rPr>
              <a:t>Start here</a:t>
            </a:r>
          </a:p>
          <a:p>
            <a:r>
              <a:rPr lang="en-GB" sz="2600" dirty="0"/>
              <a:t>Work as an individual or a team to produce your potential idea to solve the problem</a:t>
            </a:r>
          </a:p>
          <a:p>
            <a:r>
              <a:rPr lang="en-GB" sz="2600" dirty="0"/>
              <a:t>If you wish, use the </a:t>
            </a:r>
            <a:r>
              <a:rPr lang="en-GB" sz="2600" b="1" dirty="0">
                <a:solidFill>
                  <a:schemeClr val="tx1">
                    <a:lumMod val="75000"/>
                    <a:lumOff val="25000"/>
                  </a:schemeClr>
                </a:solidFill>
                <a:hlinkClick r:id="rId3">
                  <a:extLst>
                    <a:ext uri="{A12FA001-AC4F-418D-AE19-62706E023703}">
                      <ahyp:hlinkClr xmlns:ahyp="http://schemas.microsoft.com/office/drawing/2018/hyperlinkcolor" val="tx"/>
                    </a:ext>
                  </a:extLst>
                </a:hlinkClick>
              </a:rPr>
              <a:t>planning document </a:t>
            </a:r>
            <a:r>
              <a:rPr lang="en-GB" sz="2600" dirty="0"/>
              <a:t>or on paper with same headings</a:t>
            </a:r>
          </a:p>
          <a:p>
            <a:r>
              <a:rPr lang="en-GB" sz="2600" dirty="0"/>
              <a:t>Focus on the following questions:</a:t>
            </a:r>
          </a:p>
          <a:p>
            <a:pPr marL="514350" indent="-514350">
              <a:buFont typeface="+mj-lt"/>
              <a:buAutoNum type="arabicPeriod"/>
            </a:pPr>
            <a:r>
              <a:rPr lang="en-GB" sz="2600" dirty="0"/>
              <a:t>What healthcare problem will this support?</a:t>
            </a:r>
          </a:p>
          <a:p>
            <a:pPr marL="514350" indent="-514350">
              <a:buFont typeface="+mj-lt"/>
              <a:buAutoNum type="arabicPeriod"/>
            </a:pPr>
            <a:r>
              <a:rPr lang="en-GB" sz="2600" dirty="0"/>
              <a:t>Why is it important?</a:t>
            </a:r>
          </a:p>
          <a:p>
            <a:pPr marL="514350" indent="-514350">
              <a:buFont typeface="+mj-lt"/>
              <a:buAutoNum type="arabicPeriod"/>
            </a:pPr>
            <a:r>
              <a:rPr lang="en-GB" sz="2600" dirty="0"/>
              <a:t>Your solution and how it works</a:t>
            </a:r>
          </a:p>
          <a:p>
            <a:pPr marL="514350" indent="-514350">
              <a:buFont typeface="+mj-lt"/>
              <a:buAutoNum type="arabicPeriod"/>
            </a:pPr>
            <a:r>
              <a:rPr lang="en-GB" sz="2600" dirty="0"/>
              <a:t>What technology is needed? </a:t>
            </a:r>
          </a:p>
          <a:p>
            <a:pPr marL="514350" indent="-514350">
              <a:buFont typeface="+mj-lt"/>
              <a:buAutoNum type="arabicPeriod"/>
            </a:pPr>
            <a:r>
              <a:rPr lang="en-GB" sz="2600" dirty="0"/>
              <a:t>Does your idea include features that benefit the environment and contribute to achieving net zero carbon emissions?</a:t>
            </a:r>
          </a:p>
          <a:p>
            <a:endParaRPr lang="en-US" dirty="0"/>
          </a:p>
        </p:txBody>
      </p:sp>
    </p:spTree>
    <p:extLst>
      <p:ext uri="{BB962C8B-B14F-4D97-AF65-F5344CB8AC3E}">
        <p14:creationId xmlns:p14="http://schemas.microsoft.com/office/powerpoint/2010/main" val="59808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222F-54B9-1CA9-4740-42F050AA25D1}"/>
              </a:ext>
            </a:extLst>
          </p:cNvPr>
          <p:cNvSpPr>
            <a:spLocks noGrp="1"/>
          </p:cNvSpPr>
          <p:nvPr>
            <p:ph type="title"/>
          </p:nvPr>
        </p:nvSpPr>
        <p:spPr>
          <a:xfrm>
            <a:off x="839788" y="365125"/>
            <a:ext cx="10515600" cy="1325563"/>
          </a:xfrm>
        </p:spPr>
        <p:txBody>
          <a:bodyPr/>
          <a:lstStyle/>
          <a:p>
            <a:r>
              <a:rPr lang="en-GB" b="1" dirty="0"/>
              <a:t>Task 4 – Designing continued…</a:t>
            </a:r>
            <a:endParaRPr lang="en-US" dirty="0"/>
          </a:p>
        </p:txBody>
      </p:sp>
      <p:sp>
        <p:nvSpPr>
          <p:cNvPr id="3" name="Text Placeholder 2">
            <a:extLst>
              <a:ext uri="{FF2B5EF4-FFF2-40B4-BE49-F238E27FC236}">
                <a16:creationId xmlns:a16="http://schemas.microsoft.com/office/drawing/2014/main" id="{658D5463-0042-DB2E-32AD-F5343581E2BE}"/>
              </a:ext>
            </a:extLst>
          </p:cNvPr>
          <p:cNvSpPr>
            <a:spLocks noGrp="1"/>
          </p:cNvSpPr>
          <p:nvPr>
            <p:ph type="body" idx="1"/>
          </p:nvPr>
        </p:nvSpPr>
        <p:spPr/>
        <p:txBody>
          <a:bodyPr/>
          <a:lstStyle/>
          <a:p>
            <a:r>
              <a:rPr lang="en-GB" dirty="0"/>
              <a:t>Things to think about</a:t>
            </a:r>
          </a:p>
        </p:txBody>
      </p:sp>
      <p:sp>
        <p:nvSpPr>
          <p:cNvPr id="4" name="Content Placeholder 3">
            <a:extLst>
              <a:ext uri="{FF2B5EF4-FFF2-40B4-BE49-F238E27FC236}">
                <a16:creationId xmlns:a16="http://schemas.microsoft.com/office/drawing/2014/main" id="{F46EA976-D168-581B-33AF-BF5D902F31A1}"/>
              </a:ext>
            </a:extLst>
          </p:cNvPr>
          <p:cNvSpPr>
            <a:spLocks noGrp="1"/>
          </p:cNvSpPr>
          <p:nvPr>
            <p:ph sz="half" idx="2"/>
          </p:nvPr>
        </p:nvSpPr>
        <p:spPr/>
        <p:txBody>
          <a:bodyPr>
            <a:normAutofit fontScale="85000" lnSpcReduction="10000"/>
          </a:bodyPr>
          <a:lstStyle/>
          <a:p>
            <a:pPr>
              <a:defRPr/>
            </a:pPr>
            <a:r>
              <a:rPr kumimoji="0" lang="en-GB" sz="2800" b="0" i="0" u="none" strike="noStrike" kern="1200" cap="none" spc="0" normalizeH="0" baseline="0" noProof="0" dirty="0">
                <a:ln>
                  <a:noFill/>
                </a:ln>
                <a:effectLst/>
                <a:uLnTx/>
                <a:uFillTx/>
                <a:latin typeface="Calibri" panose="020F0502020204030204"/>
                <a:ea typeface="+mn-ea"/>
                <a:cs typeface="+mn-cs"/>
              </a:rPr>
              <a:t>How will people use your solution?</a:t>
            </a:r>
          </a:p>
          <a:p>
            <a:pPr>
              <a:defRPr/>
            </a:pPr>
            <a:r>
              <a:rPr kumimoji="0" lang="en-GB" sz="2800" b="0" i="0" u="none" strike="noStrike" kern="1200" cap="none" spc="0" normalizeH="0" baseline="0" noProof="0" dirty="0">
                <a:ln>
                  <a:noFill/>
                </a:ln>
                <a:effectLst/>
                <a:uLnTx/>
                <a:uFillTx/>
                <a:latin typeface="Calibri" panose="020F0502020204030204"/>
                <a:ea typeface="+mn-ea"/>
                <a:cs typeface="+mn-cs"/>
              </a:rPr>
              <a:t>What will it look like?</a:t>
            </a:r>
          </a:p>
          <a:p>
            <a:pPr>
              <a:defRPr/>
            </a:pPr>
            <a:r>
              <a:rPr kumimoji="0" lang="en-GB" sz="2800" b="0" i="0" u="none" strike="noStrike" kern="1200" cap="none" spc="0" normalizeH="0" baseline="0" noProof="0" dirty="0">
                <a:ln>
                  <a:noFill/>
                </a:ln>
                <a:effectLst/>
                <a:uLnTx/>
                <a:uFillTx/>
                <a:latin typeface="Calibri" panose="020F0502020204030204"/>
                <a:ea typeface="+mn-ea"/>
                <a:cs typeface="+mn-cs"/>
              </a:rPr>
              <a:t>What technology will it use?</a:t>
            </a:r>
          </a:p>
          <a:p>
            <a:pPr>
              <a:defRPr/>
            </a:pPr>
            <a:r>
              <a:rPr kumimoji="0" lang="en-GB" sz="2800" b="0" i="0" u="none" strike="noStrike" kern="1200" cap="none" spc="0" normalizeH="0" baseline="0" noProof="0" dirty="0">
                <a:ln>
                  <a:noFill/>
                </a:ln>
                <a:effectLst/>
                <a:uLnTx/>
                <a:uFillTx/>
                <a:latin typeface="Calibri" panose="020F0502020204030204"/>
                <a:ea typeface="+mn-ea"/>
                <a:cs typeface="+mn-cs"/>
              </a:rPr>
              <a:t>How will it work?</a:t>
            </a:r>
          </a:p>
          <a:p>
            <a:pPr>
              <a:defRPr/>
            </a:pPr>
            <a:endParaRPr kumimoji="0" lang="en-GB" sz="28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u="none" strike="noStrike" kern="1200" cap="none" spc="0" normalizeH="0" baseline="0" noProof="0" dirty="0">
                <a:ln>
                  <a:noFill/>
                </a:ln>
                <a:solidFill>
                  <a:srgbClr val="425563"/>
                </a:solidFill>
                <a:effectLst/>
                <a:uLnTx/>
                <a:uFillTx/>
                <a:latin typeface="Calibri" panose="020F0502020204030204"/>
                <a:ea typeface="+mn-ea"/>
                <a:cs typeface="+mn-cs"/>
              </a:rPr>
              <a:t>REMEMBER: Describe your idea and how it works, you should try to create something that is clear and helps the judges understand your ideas.</a:t>
            </a:r>
          </a:p>
          <a:p>
            <a:endParaRPr lang="en-US" dirty="0"/>
          </a:p>
        </p:txBody>
      </p:sp>
      <p:sp>
        <p:nvSpPr>
          <p:cNvPr id="5" name="Text Placeholder 4">
            <a:extLst>
              <a:ext uri="{FF2B5EF4-FFF2-40B4-BE49-F238E27FC236}">
                <a16:creationId xmlns:a16="http://schemas.microsoft.com/office/drawing/2014/main" id="{F3D7C4DD-042E-12FC-6210-5E1009D6D830}"/>
              </a:ext>
            </a:extLst>
          </p:cNvPr>
          <p:cNvSpPr>
            <a:spLocks noGrp="1"/>
          </p:cNvSpPr>
          <p:nvPr>
            <p:ph type="body" sz="quarter" idx="3"/>
          </p:nvPr>
        </p:nvSpPr>
        <p:spPr/>
        <p:txBody>
          <a:bodyPr/>
          <a:lstStyle/>
          <a:p>
            <a:r>
              <a:rPr lang="en-GB" dirty="0"/>
              <a:t>Finished?</a:t>
            </a:r>
          </a:p>
        </p:txBody>
      </p:sp>
      <p:sp>
        <p:nvSpPr>
          <p:cNvPr id="6" name="Content Placeholder 5">
            <a:extLst>
              <a:ext uri="{FF2B5EF4-FFF2-40B4-BE49-F238E27FC236}">
                <a16:creationId xmlns:a16="http://schemas.microsoft.com/office/drawing/2014/main" id="{AE2A99F7-D6E9-1281-F184-BE4E00DC4F4C}"/>
              </a:ext>
            </a:extLst>
          </p:cNvPr>
          <p:cNvSpPr>
            <a:spLocks noGrp="1"/>
          </p:cNvSpPr>
          <p:nvPr>
            <p:ph sz="quarter" idx="4"/>
          </p:nvPr>
        </p:nvSpPr>
        <p:spPr/>
        <p:txBody>
          <a:bodyPr>
            <a:normAutofit/>
          </a:bodyPr>
          <a:lstStyle/>
          <a:p>
            <a:r>
              <a:rPr lang="en-GB" dirty="0"/>
              <a:t>Double check you have covered all criteria</a:t>
            </a:r>
          </a:p>
        </p:txBody>
      </p:sp>
    </p:spTree>
    <p:extLst>
      <p:ext uri="{BB962C8B-B14F-4D97-AF65-F5344CB8AC3E}">
        <p14:creationId xmlns:p14="http://schemas.microsoft.com/office/powerpoint/2010/main" val="2366148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BF0A-C289-DEDC-718E-10427C349C55}"/>
              </a:ext>
            </a:extLst>
          </p:cNvPr>
          <p:cNvSpPr>
            <a:spLocks noGrp="1"/>
          </p:cNvSpPr>
          <p:nvPr>
            <p:ph type="title"/>
          </p:nvPr>
        </p:nvSpPr>
        <p:spPr>
          <a:xfrm>
            <a:off x="838200" y="365125"/>
            <a:ext cx="10181492" cy="1325563"/>
          </a:xfrm>
        </p:spPr>
        <p:txBody>
          <a:bodyPr/>
          <a:lstStyle/>
          <a:p>
            <a:r>
              <a:rPr lang="en-GB" b="1" dirty="0"/>
              <a:t>Task 5 – Pitching</a:t>
            </a:r>
            <a:endParaRPr lang="en-US" dirty="0"/>
          </a:p>
        </p:txBody>
      </p:sp>
      <p:sp>
        <p:nvSpPr>
          <p:cNvPr id="3" name="Content Placeholder 2">
            <a:extLst>
              <a:ext uri="{FF2B5EF4-FFF2-40B4-BE49-F238E27FC236}">
                <a16:creationId xmlns:a16="http://schemas.microsoft.com/office/drawing/2014/main" id="{182051A1-B800-A97B-1AC3-91BD562391D7}"/>
              </a:ext>
            </a:extLst>
          </p:cNvPr>
          <p:cNvSpPr>
            <a:spLocks noGrp="1"/>
          </p:cNvSpPr>
          <p:nvPr>
            <p:ph idx="1"/>
          </p:nvPr>
        </p:nvSpPr>
        <p:spPr/>
        <p:txBody>
          <a:bodyPr>
            <a:normAutofit fontScale="92500" lnSpcReduction="20000"/>
          </a:bodyPr>
          <a:lstStyle/>
          <a:p>
            <a:pPr marL="0" lvl="0" indent="0">
              <a:buNone/>
              <a:defRPr/>
            </a:pPr>
            <a:r>
              <a:rPr lang="en-GB" sz="2800" dirty="0"/>
              <a:t>Next step:</a:t>
            </a:r>
          </a:p>
          <a:p>
            <a:pPr lvl="0">
              <a:defRPr/>
            </a:pPr>
            <a:r>
              <a:rPr lang="en-GB" sz="2800" dirty="0"/>
              <a:t>Now that you/ your team has come up with an idea and finished designing a solution, you can now begin to work on the pitch for your solution</a:t>
            </a:r>
          </a:p>
          <a:p>
            <a:pPr marL="0" lvl="0" indent="0">
              <a:buNone/>
              <a:defRPr/>
            </a:pPr>
            <a:endParaRPr lang="en-GB" sz="2800" dirty="0"/>
          </a:p>
          <a:p>
            <a:pPr lvl="0">
              <a:defRPr/>
            </a:pPr>
            <a:r>
              <a:rPr lang="en-GB" sz="2800" dirty="0"/>
              <a:t>You should create drawings/ diagrams to show what it would look like (no more than 4)</a:t>
            </a:r>
          </a:p>
          <a:p>
            <a:pPr marL="0" lvl="0" indent="0">
              <a:buNone/>
              <a:defRPr/>
            </a:pPr>
            <a:endParaRPr lang="en-GB" sz="2800" dirty="0"/>
          </a:p>
          <a:p>
            <a:r>
              <a:rPr lang="en-GB" sz="2800" dirty="0"/>
              <a:t>Create a presentation or a video explaining your solution</a:t>
            </a:r>
          </a:p>
          <a:p>
            <a:pPr marL="0" indent="0">
              <a:buNone/>
            </a:pPr>
            <a:r>
              <a:rPr lang="en-GB" sz="2800" b="1" dirty="0"/>
              <a:t>Options: c</a:t>
            </a:r>
            <a:r>
              <a:rPr lang="en-GB" sz="2800" dirty="0"/>
              <a:t>reate a ppt presentation with a voice over </a:t>
            </a:r>
            <a:r>
              <a:rPr lang="en-GB" sz="2800" b="1" dirty="0"/>
              <a:t>or c</a:t>
            </a:r>
            <a:r>
              <a:rPr lang="en-GB" sz="2800" dirty="0"/>
              <a:t>reate a video </a:t>
            </a:r>
          </a:p>
          <a:p>
            <a:pPr marL="0" indent="0">
              <a:buNone/>
            </a:pPr>
            <a:r>
              <a:rPr lang="en-GB" sz="2800" dirty="0"/>
              <a:t>(both should be no more than 5 minutes long)</a:t>
            </a:r>
          </a:p>
          <a:p>
            <a:pPr lvl="0">
              <a:defRPr/>
            </a:pPr>
            <a:endParaRPr lang="en-GB" dirty="0"/>
          </a:p>
          <a:p>
            <a:endParaRPr lang="en-US" dirty="0"/>
          </a:p>
        </p:txBody>
      </p:sp>
    </p:spTree>
    <p:extLst>
      <p:ext uri="{BB962C8B-B14F-4D97-AF65-F5344CB8AC3E}">
        <p14:creationId xmlns:p14="http://schemas.microsoft.com/office/powerpoint/2010/main" val="3439329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DFBE-B6E6-3A26-8439-59CEBEF0F1AA}"/>
              </a:ext>
            </a:extLst>
          </p:cNvPr>
          <p:cNvSpPr>
            <a:spLocks noGrp="1"/>
          </p:cNvSpPr>
          <p:nvPr>
            <p:ph type="title"/>
          </p:nvPr>
        </p:nvSpPr>
        <p:spPr>
          <a:xfrm>
            <a:off x="839788" y="365125"/>
            <a:ext cx="10515600" cy="1325563"/>
          </a:xfrm>
        </p:spPr>
        <p:txBody>
          <a:bodyPr/>
          <a:lstStyle/>
          <a:p>
            <a:r>
              <a:rPr lang="en-GB" b="1" dirty="0"/>
              <a:t>Task 5 – Pitching continued...</a:t>
            </a:r>
            <a:endParaRPr lang="en-US" dirty="0"/>
          </a:p>
        </p:txBody>
      </p:sp>
      <p:sp>
        <p:nvSpPr>
          <p:cNvPr id="3" name="Text Placeholder 2">
            <a:extLst>
              <a:ext uri="{FF2B5EF4-FFF2-40B4-BE49-F238E27FC236}">
                <a16:creationId xmlns:a16="http://schemas.microsoft.com/office/drawing/2014/main" id="{67289911-036C-700B-B133-8D1CC787F561}"/>
              </a:ext>
            </a:extLst>
          </p:cNvPr>
          <p:cNvSpPr>
            <a:spLocks noGrp="1"/>
          </p:cNvSpPr>
          <p:nvPr>
            <p:ph type="body" idx="1"/>
          </p:nvPr>
        </p:nvSpPr>
        <p:spPr/>
        <p:txBody>
          <a:bodyPr>
            <a:normAutofit/>
          </a:bodyPr>
          <a:lstStyle/>
          <a:p>
            <a:r>
              <a:rPr lang="en-GB" sz="2800" dirty="0"/>
              <a:t>Team Activity</a:t>
            </a:r>
          </a:p>
        </p:txBody>
      </p:sp>
      <p:sp>
        <p:nvSpPr>
          <p:cNvPr id="4" name="Content Placeholder 3">
            <a:extLst>
              <a:ext uri="{FF2B5EF4-FFF2-40B4-BE49-F238E27FC236}">
                <a16:creationId xmlns:a16="http://schemas.microsoft.com/office/drawing/2014/main" id="{38D09E36-3386-F951-F481-3F26AEDA23BC}"/>
              </a:ext>
            </a:extLst>
          </p:cNvPr>
          <p:cNvSpPr>
            <a:spLocks noGrp="1"/>
          </p:cNvSpPr>
          <p:nvPr>
            <p:ph sz="half" idx="2"/>
          </p:nvPr>
        </p:nvSpPr>
        <p:spPr/>
        <p:txBody>
          <a:bodyPr>
            <a:normAutofit/>
          </a:bodyPr>
          <a:lstStyle/>
          <a:p>
            <a:pPr marL="0" indent="0">
              <a:buNone/>
            </a:pPr>
            <a:r>
              <a:rPr lang="en-GB" sz="2800" dirty="0"/>
              <a:t>Create your team’s pitch for your solution- </a:t>
            </a:r>
            <a:r>
              <a:rPr lang="en-GB" sz="2800" b="1" dirty="0"/>
              <a:t>this will be sent as your entry, so you want to make it look impressive!</a:t>
            </a:r>
          </a:p>
          <a:p>
            <a:pPr marL="0" indent="0">
              <a:buNone/>
            </a:pPr>
            <a:endParaRPr lang="en-GB" b="1" dirty="0"/>
          </a:p>
          <a:p>
            <a:r>
              <a:rPr lang="en-GB" sz="2800" b="1" dirty="0"/>
              <a:t>#DigiInventors </a:t>
            </a:r>
            <a:r>
              <a:rPr lang="en-GB" sz="2800" b="1" dirty="0">
                <a:solidFill>
                  <a:schemeClr val="tx1">
                    <a:lumMod val="75000"/>
                    <a:lumOff val="25000"/>
                  </a:schemeClr>
                </a:solidFill>
                <a:hlinkClick r:id="rId3">
                  <a:extLst>
                    <a:ext uri="{A12FA001-AC4F-418D-AE19-62706E023703}">
                      <ahyp:hlinkClr xmlns:ahyp="http://schemas.microsoft.com/office/drawing/2018/hyperlinkcolor" val="tx"/>
                    </a:ext>
                  </a:extLst>
                </a:hlinkClick>
              </a:rPr>
              <a:t>template ppt for entries</a:t>
            </a:r>
            <a:endParaRPr lang="en-GB" sz="2800" b="1" dirty="0">
              <a:solidFill>
                <a:schemeClr val="tx1">
                  <a:lumMod val="75000"/>
                  <a:lumOff val="25000"/>
                </a:schemeClr>
              </a:solidFill>
            </a:endParaRPr>
          </a:p>
          <a:p>
            <a:pPr marL="0" indent="0">
              <a:buNone/>
            </a:pPr>
            <a:endParaRPr lang="en-GB" sz="2800" b="1" dirty="0"/>
          </a:p>
        </p:txBody>
      </p:sp>
      <p:sp>
        <p:nvSpPr>
          <p:cNvPr id="5" name="Text Placeholder 4">
            <a:extLst>
              <a:ext uri="{FF2B5EF4-FFF2-40B4-BE49-F238E27FC236}">
                <a16:creationId xmlns:a16="http://schemas.microsoft.com/office/drawing/2014/main" id="{505C5C59-ED7F-D4F2-A59D-412DBB15EE41}"/>
              </a:ext>
            </a:extLst>
          </p:cNvPr>
          <p:cNvSpPr>
            <a:spLocks noGrp="1"/>
          </p:cNvSpPr>
          <p:nvPr>
            <p:ph type="body" sz="quarter" idx="3"/>
          </p:nvPr>
        </p:nvSpPr>
        <p:spPr/>
        <p:txBody>
          <a:bodyPr>
            <a:normAutofit/>
          </a:bodyPr>
          <a:lstStyle/>
          <a:p>
            <a:r>
              <a:rPr lang="en-GB" sz="2800" dirty="0"/>
              <a:t>What should it include?</a:t>
            </a:r>
          </a:p>
        </p:txBody>
      </p:sp>
      <p:sp>
        <p:nvSpPr>
          <p:cNvPr id="6" name="Content Placeholder 5">
            <a:extLst>
              <a:ext uri="{FF2B5EF4-FFF2-40B4-BE49-F238E27FC236}">
                <a16:creationId xmlns:a16="http://schemas.microsoft.com/office/drawing/2014/main" id="{8502F0EA-C1F1-CBDD-C7E5-79B54FDF4161}"/>
              </a:ext>
            </a:extLst>
          </p:cNvPr>
          <p:cNvSpPr>
            <a:spLocks noGrp="1"/>
          </p:cNvSpPr>
          <p:nvPr>
            <p:ph sz="quarter" idx="4"/>
          </p:nvPr>
        </p:nvSpPr>
        <p:spPr>
          <a:xfrm>
            <a:off x="6172200" y="2505075"/>
            <a:ext cx="5183188" cy="4203838"/>
          </a:xfrm>
        </p:spPr>
        <p:txBody>
          <a:bodyPr>
            <a:normAutofit fontScale="85000" lnSpcReduction="20000"/>
          </a:bodyPr>
          <a:lstStyle/>
          <a:p>
            <a:r>
              <a:rPr lang="en-GB" sz="2800" dirty="0"/>
              <a:t>What problem of young people’s health your team is trying to solve and why this is important to health and care of young people</a:t>
            </a:r>
          </a:p>
          <a:p>
            <a:r>
              <a:rPr lang="en-GB" sz="2800" dirty="0"/>
              <a:t>How big the problem is (include facts and figures)</a:t>
            </a:r>
          </a:p>
          <a:p>
            <a:r>
              <a:rPr lang="en-GB" sz="2800" dirty="0"/>
              <a:t>What your solution is and how it will work (understanding of the technology used)</a:t>
            </a:r>
          </a:p>
          <a:p>
            <a:r>
              <a:rPr lang="en-GB" sz="2800" dirty="0"/>
              <a:t>Diagrams/ drawings of your solution (no more than 4)</a:t>
            </a:r>
          </a:p>
          <a:p>
            <a:r>
              <a:rPr lang="en-GB" sz="2800" dirty="0"/>
              <a:t>You/ your team should ensure you have  completed all of your team’s application questions</a:t>
            </a:r>
          </a:p>
        </p:txBody>
      </p:sp>
    </p:spTree>
    <p:extLst>
      <p:ext uri="{BB962C8B-B14F-4D97-AF65-F5344CB8AC3E}">
        <p14:creationId xmlns:p14="http://schemas.microsoft.com/office/powerpoint/2010/main" val="3462963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0F723-A96E-65F1-DE6F-3CAEDE131FEC}"/>
              </a:ext>
            </a:extLst>
          </p:cNvPr>
          <p:cNvSpPr>
            <a:spLocks noGrp="1"/>
          </p:cNvSpPr>
          <p:nvPr>
            <p:ph sz="half" idx="2"/>
          </p:nvPr>
        </p:nvSpPr>
        <p:spPr>
          <a:xfrm>
            <a:off x="6172200" y="1690689"/>
            <a:ext cx="5181600" cy="4802186"/>
          </a:xfrm>
        </p:spPr>
        <p:txBody>
          <a:bodyPr>
            <a:normAutofit fontScale="92500" lnSpcReduction="10000"/>
          </a:bodyPr>
          <a:lstStyle/>
          <a:p>
            <a:pPr marL="0" indent="0">
              <a:buNone/>
            </a:pPr>
            <a:r>
              <a:rPr lang="en-GB" sz="2400" dirty="0"/>
              <a:t>Judges are looking for a </a:t>
            </a:r>
            <a:r>
              <a:rPr lang="en-GB" sz="2400" b="1" dirty="0"/>
              <a:t>unique digital solution</a:t>
            </a:r>
            <a:r>
              <a:rPr lang="en-GB" sz="2400" dirty="0"/>
              <a:t>. They will be specifically looking for what aspects of a young person’s health is being addressed, why it is important to health and care of young people, evidence you have researched and investigated the problem and thought about and how this idea could become a reality. </a:t>
            </a:r>
          </a:p>
          <a:p>
            <a:pPr marL="0" indent="0">
              <a:buNone/>
            </a:pPr>
            <a:endParaRPr lang="en-GB" sz="2400" dirty="0"/>
          </a:p>
          <a:p>
            <a:pPr marL="0" indent="0">
              <a:buNone/>
            </a:pPr>
            <a:r>
              <a:rPr lang="en-GB" sz="2400" dirty="0"/>
              <a:t>Judges will score each individual/ pair/ team based on their:</a:t>
            </a:r>
          </a:p>
          <a:p>
            <a:pPr marL="457200" indent="-457200">
              <a:buFont typeface="+mj-lt"/>
              <a:buAutoNum type="arabicPeriod"/>
            </a:pPr>
            <a:r>
              <a:rPr lang="en-GB" sz="2400" dirty="0">
                <a:solidFill>
                  <a:schemeClr val="tx1">
                    <a:lumMod val="65000"/>
                    <a:lumOff val="35000"/>
                  </a:schemeClr>
                </a:solidFill>
                <a:hlinkClick r:id="rId3">
                  <a:extLst>
                    <a:ext uri="{A12FA001-AC4F-418D-AE19-62706E023703}">
                      <ahyp:hlinkClr xmlns:ahyp="http://schemas.microsoft.com/office/drawing/2018/hyperlinkcolor" val="tx"/>
                    </a:ext>
                  </a:extLst>
                </a:hlinkClick>
              </a:rPr>
              <a:t>Answers to 6 application questions</a:t>
            </a:r>
            <a:endParaRPr lang="en-GB" sz="2400" dirty="0">
              <a:solidFill>
                <a:schemeClr val="tx1">
                  <a:lumMod val="65000"/>
                  <a:lumOff val="35000"/>
                </a:schemeClr>
              </a:solidFill>
            </a:endParaRPr>
          </a:p>
          <a:p>
            <a:pPr marL="457200" indent="-457200">
              <a:buFont typeface="+mj-lt"/>
              <a:buAutoNum type="arabicPeriod"/>
            </a:pPr>
            <a:r>
              <a:rPr lang="en-GB" sz="2400" dirty="0"/>
              <a:t>PowerPoint or a video presentation explaining/demonstrating how your idea will work (no more than 5 minutes) </a:t>
            </a:r>
          </a:p>
        </p:txBody>
      </p:sp>
      <p:sp>
        <p:nvSpPr>
          <p:cNvPr id="4" name="Title 3">
            <a:extLst>
              <a:ext uri="{FF2B5EF4-FFF2-40B4-BE49-F238E27FC236}">
                <a16:creationId xmlns:a16="http://schemas.microsoft.com/office/drawing/2014/main" id="{B392C493-C938-4D3F-50CB-DF86BFFC7E33}"/>
              </a:ext>
            </a:extLst>
          </p:cNvPr>
          <p:cNvSpPr>
            <a:spLocks noGrp="1"/>
          </p:cNvSpPr>
          <p:nvPr>
            <p:ph type="title"/>
          </p:nvPr>
        </p:nvSpPr>
        <p:spPr/>
        <p:txBody>
          <a:bodyPr/>
          <a:lstStyle/>
          <a:p>
            <a:r>
              <a:rPr lang="en-GB" b="1" dirty="0"/>
              <a:t>What will you be judged on?</a:t>
            </a:r>
            <a:endParaRPr lang="en-GB" dirty="0"/>
          </a:p>
        </p:txBody>
      </p:sp>
      <p:pic>
        <p:nvPicPr>
          <p:cNvPr id="5" name="Content Placeholder 6" descr="Text&#10;&#10;Description automatically generated with low confidence">
            <a:extLst>
              <a:ext uri="{FF2B5EF4-FFF2-40B4-BE49-F238E27FC236}">
                <a16:creationId xmlns:a16="http://schemas.microsoft.com/office/drawing/2014/main" id="{1230808D-B0A5-7285-9998-3D2E6456F59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200" y="2591737"/>
            <a:ext cx="5181600" cy="2582575"/>
          </a:xfrm>
        </p:spPr>
      </p:pic>
    </p:spTree>
    <p:extLst>
      <p:ext uri="{BB962C8B-B14F-4D97-AF65-F5344CB8AC3E}">
        <p14:creationId xmlns:p14="http://schemas.microsoft.com/office/powerpoint/2010/main" val="133361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B034-0156-E2C1-BF4B-51DEB174FCA6}"/>
              </a:ext>
            </a:extLst>
          </p:cNvPr>
          <p:cNvSpPr>
            <a:spLocks noGrp="1"/>
          </p:cNvSpPr>
          <p:nvPr>
            <p:ph type="title"/>
          </p:nvPr>
        </p:nvSpPr>
        <p:spPr/>
        <p:txBody>
          <a:bodyPr/>
          <a:lstStyle/>
          <a:p>
            <a:r>
              <a:rPr lang="en-GB" b="1" dirty="0"/>
              <a:t>Who are the Digital Health &amp; Care Innovation Centre?</a:t>
            </a:r>
            <a:endParaRPr lang="en-GB" dirty="0"/>
          </a:p>
        </p:txBody>
      </p:sp>
      <p:pic>
        <p:nvPicPr>
          <p:cNvPr id="4" name="Online Media 3" title="Introducing the Digital Health &amp; Care Innovation Centre">
            <a:hlinkClick r:id="" action="ppaction://media"/>
            <a:extLst>
              <a:ext uri="{FF2B5EF4-FFF2-40B4-BE49-F238E27FC236}">
                <a16:creationId xmlns:a16="http://schemas.microsoft.com/office/drawing/2014/main" id="{50838C5D-4767-C1E1-CFCA-832F237E845E}"/>
              </a:ext>
            </a:extLst>
          </p:cNvPr>
          <p:cNvPicPr>
            <a:picLocks noRot="1" noChangeAspect="1"/>
          </p:cNvPicPr>
          <p:nvPr>
            <a:videoFile r:link="rId2"/>
          </p:nvPr>
        </p:nvPicPr>
        <p:blipFill>
          <a:blip r:embed="rId5"/>
          <a:stretch>
            <a:fillRect/>
          </a:stretch>
        </p:blipFill>
        <p:spPr>
          <a:xfrm>
            <a:off x="1798637" y="1690688"/>
            <a:ext cx="8594725" cy="4856020"/>
          </a:xfrm>
          <a:prstGeom prst="rect">
            <a:avLst/>
          </a:prstGeom>
        </p:spPr>
      </p:pic>
    </p:spTree>
    <p:custDataLst>
      <p:tags r:id="rId1"/>
    </p:custDataLst>
    <p:extLst>
      <p:ext uri="{BB962C8B-B14F-4D97-AF65-F5344CB8AC3E}">
        <p14:creationId xmlns:p14="http://schemas.microsoft.com/office/powerpoint/2010/main" val="1531525172"/>
      </p:ext>
    </p:extLst>
  </p:cSld>
  <p:clrMapOvr>
    <a:masterClrMapping/>
  </p:clrMapOvr>
  <mc:AlternateContent xmlns:mc="http://schemas.openxmlformats.org/markup-compatibility/2006" xmlns:p14="http://schemas.microsoft.com/office/powerpoint/2010/main">
    <mc:Choice Requires="p14">
      <p:transition spd="slow" p14:dur="2000" advTm="265021"/>
    </mc:Choice>
    <mc:Fallback xmlns="">
      <p:transition spd="slow" advTm="2650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p:ext uri="{E180D4A7-C9FB-4DFB-919C-405C955672EB}">
      <p14:showEvtLst xmlns:p14="http://schemas.microsoft.com/office/powerpoint/2010/main">
        <p14:playEvt time="11457" objId="4"/>
        <p14:triggerEvt type="onClick" time="11458" objId="4"/>
        <p14:stopEvt time="262948" objId="4"/>
        <p14:playEvt time="262952" objId="4"/>
        <p14:pauseEvt time="265007" objId="4"/>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0F723-A96E-65F1-DE6F-3CAEDE131FEC}"/>
              </a:ext>
            </a:extLst>
          </p:cNvPr>
          <p:cNvSpPr>
            <a:spLocks noGrp="1"/>
          </p:cNvSpPr>
          <p:nvPr>
            <p:ph sz="half" idx="2"/>
          </p:nvPr>
        </p:nvSpPr>
        <p:spPr>
          <a:xfrm>
            <a:off x="6172200" y="1690689"/>
            <a:ext cx="5181600" cy="4802186"/>
          </a:xfrm>
        </p:spPr>
        <p:txBody>
          <a:bodyPr>
            <a:normAutofit/>
          </a:bodyPr>
          <a:lstStyle/>
          <a:p>
            <a:pPr marL="0" indent="0">
              <a:buNone/>
            </a:pPr>
            <a:r>
              <a:rPr lang="en-GB" sz="2400" dirty="0"/>
              <a:t>In 2025’s challenge, the judges are offering teams to earn bonus points if your idea includes features that benefit the environment and contribute to achieving net zero carbon emissions.</a:t>
            </a:r>
          </a:p>
          <a:p>
            <a:pPr marL="0" indent="0">
              <a:buNone/>
            </a:pPr>
            <a:endParaRPr lang="en-GB" sz="2400" dirty="0"/>
          </a:p>
          <a:p>
            <a:pPr marL="0" indent="0">
              <a:buNone/>
            </a:pPr>
            <a:endParaRPr lang="en-GB" sz="2400" dirty="0"/>
          </a:p>
        </p:txBody>
      </p:sp>
      <p:sp>
        <p:nvSpPr>
          <p:cNvPr id="4" name="Title 3">
            <a:extLst>
              <a:ext uri="{FF2B5EF4-FFF2-40B4-BE49-F238E27FC236}">
                <a16:creationId xmlns:a16="http://schemas.microsoft.com/office/drawing/2014/main" id="{B392C493-C938-4D3F-50CB-DF86BFFC7E33}"/>
              </a:ext>
            </a:extLst>
          </p:cNvPr>
          <p:cNvSpPr>
            <a:spLocks noGrp="1"/>
          </p:cNvSpPr>
          <p:nvPr>
            <p:ph type="title"/>
          </p:nvPr>
        </p:nvSpPr>
        <p:spPr/>
        <p:txBody>
          <a:bodyPr/>
          <a:lstStyle/>
          <a:p>
            <a:r>
              <a:rPr lang="en-GB" b="1" dirty="0"/>
              <a:t>What will you be judged on? </a:t>
            </a:r>
            <a:endParaRPr lang="en-GB" dirty="0"/>
          </a:p>
        </p:txBody>
      </p:sp>
      <p:pic>
        <p:nvPicPr>
          <p:cNvPr id="5" name="Content Placeholder 6" descr="Text&#10;&#10;Description automatically generated with low confidence">
            <a:extLst>
              <a:ext uri="{FF2B5EF4-FFF2-40B4-BE49-F238E27FC236}">
                <a16:creationId xmlns:a16="http://schemas.microsoft.com/office/drawing/2014/main" id="{1230808D-B0A5-7285-9998-3D2E6456F59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591737"/>
            <a:ext cx="5181600" cy="2582575"/>
          </a:xfrm>
        </p:spPr>
      </p:pic>
      <p:pic>
        <p:nvPicPr>
          <p:cNvPr id="2" name="Picture 1">
            <a:extLst>
              <a:ext uri="{FF2B5EF4-FFF2-40B4-BE49-F238E27FC236}">
                <a16:creationId xmlns:a16="http://schemas.microsoft.com/office/drawing/2014/main" id="{5FE9AC4A-3DF7-6ED1-F531-DDFA5AA77D94}"/>
              </a:ext>
            </a:extLst>
          </p:cNvPr>
          <p:cNvPicPr>
            <a:picLocks noChangeAspect="1"/>
          </p:cNvPicPr>
          <p:nvPr/>
        </p:nvPicPr>
        <p:blipFill>
          <a:blip r:embed="rId4"/>
          <a:stretch>
            <a:fillRect/>
          </a:stretch>
        </p:blipFill>
        <p:spPr>
          <a:xfrm>
            <a:off x="6551406" y="3547334"/>
            <a:ext cx="4102249" cy="2237590"/>
          </a:xfrm>
          <a:prstGeom prst="rect">
            <a:avLst/>
          </a:prstGeom>
        </p:spPr>
      </p:pic>
    </p:spTree>
    <p:extLst>
      <p:ext uri="{BB962C8B-B14F-4D97-AF65-F5344CB8AC3E}">
        <p14:creationId xmlns:p14="http://schemas.microsoft.com/office/powerpoint/2010/main" val="2462773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6DCFB-6689-D5FE-053B-5620A1AAD89C}"/>
              </a:ext>
            </a:extLst>
          </p:cNvPr>
          <p:cNvSpPr>
            <a:spLocks noGrp="1"/>
          </p:cNvSpPr>
          <p:nvPr>
            <p:ph type="title"/>
          </p:nvPr>
        </p:nvSpPr>
        <p:spPr/>
        <p:txBody>
          <a:bodyPr/>
          <a:lstStyle/>
          <a:p>
            <a:r>
              <a:rPr lang="en-GB" b="1" dirty="0"/>
              <a:t>Discover a career in digital health and care</a:t>
            </a:r>
          </a:p>
        </p:txBody>
      </p:sp>
      <p:pic>
        <p:nvPicPr>
          <p:cNvPr id="5" name="Online Media 4" title="discover a career in digital health and care 1080p">
            <a:hlinkClick r:id="" action="ppaction://media"/>
            <a:extLst>
              <a:ext uri="{FF2B5EF4-FFF2-40B4-BE49-F238E27FC236}">
                <a16:creationId xmlns:a16="http://schemas.microsoft.com/office/drawing/2014/main" id="{39C8EA71-A49B-6F0B-D323-FE83EFFF566C}"/>
              </a:ext>
            </a:extLst>
          </p:cNvPr>
          <p:cNvPicPr>
            <a:picLocks noGrp="1" noRot="1" noChangeAspect="1"/>
          </p:cNvPicPr>
          <p:nvPr>
            <p:ph idx="1"/>
            <a:videoFile r:link="rId1"/>
          </p:nvPr>
        </p:nvPicPr>
        <p:blipFill>
          <a:blip r:embed="rId4"/>
          <a:stretch>
            <a:fillRect/>
          </a:stretch>
        </p:blipFill>
        <p:spPr>
          <a:xfrm>
            <a:off x="1646237" y="1488323"/>
            <a:ext cx="8899525" cy="5027805"/>
          </a:xfrm>
          <a:prstGeom prst="rect">
            <a:avLst/>
          </a:prstGeom>
        </p:spPr>
      </p:pic>
    </p:spTree>
    <p:extLst>
      <p:ext uri="{BB962C8B-B14F-4D97-AF65-F5344CB8AC3E}">
        <p14:creationId xmlns:p14="http://schemas.microsoft.com/office/powerpoint/2010/main" val="191405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3D49-B9F9-88DF-0EA4-F9CAC806ACE5}"/>
              </a:ext>
            </a:extLst>
          </p:cNvPr>
          <p:cNvSpPr>
            <a:spLocks noGrp="1"/>
          </p:cNvSpPr>
          <p:nvPr>
            <p:ph type="title"/>
          </p:nvPr>
        </p:nvSpPr>
        <p:spPr>
          <a:xfrm>
            <a:off x="838200" y="365125"/>
            <a:ext cx="10165862" cy="1325563"/>
          </a:xfrm>
        </p:spPr>
        <p:txBody>
          <a:bodyPr/>
          <a:lstStyle/>
          <a:p>
            <a:r>
              <a:rPr lang="en-GB" b="1" dirty="0"/>
              <a:t>Curricular links</a:t>
            </a:r>
            <a:endParaRPr lang="en-US" dirty="0"/>
          </a:p>
        </p:txBody>
      </p:sp>
      <p:graphicFrame>
        <p:nvGraphicFramePr>
          <p:cNvPr id="4" name="Table 5">
            <a:extLst>
              <a:ext uri="{FF2B5EF4-FFF2-40B4-BE49-F238E27FC236}">
                <a16:creationId xmlns:a16="http://schemas.microsoft.com/office/drawing/2014/main" id="{5B47E9A8-8349-65CD-E9A0-A49215EEC804}"/>
              </a:ext>
            </a:extLst>
          </p:cNvPr>
          <p:cNvGraphicFramePr>
            <a:graphicFrameLocks noGrp="1"/>
          </p:cNvGraphicFramePr>
          <p:nvPr>
            <p:extLst>
              <p:ext uri="{D42A27DB-BD31-4B8C-83A1-F6EECF244321}">
                <p14:modId xmlns:p14="http://schemas.microsoft.com/office/powerpoint/2010/main" val="3959568937"/>
              </p:ext>
            </p:extLst>
          </p:nvPr>
        </p:nvGraphicFramePr>
        <p:xfrm>
          <a:off x="838200" y="1595272"/>
          <a:ext cx="10757163" cy="4297680"/>
        </p:xfrm>
        <a:graphic>
          <a:graphicData uri="http://schemas.openxmlformats.org/drawingml/2006/table">
            <a:tbl>
              <a:tblPr firstCol="1" bandRow="1">
                <a:tableStyleId>{5C22544A-7EE6-4342-B048-85BDC9FD1C3A}</a:tableStyleId>
              </a:tblPr>
              <a:tblGrid>
                <a:gridCol w="2280196">
                  <a:extLst>
                    <a:ext uri="{9D8B030D-6E8A-4147-A177-3AD203B41FA5}">
                      <a16:colId xmlns:a16="http://schemas.microsoft.com/office/drawing/2014/main" val="504558621"/>
                    </a:ext>
                  </a:extLst>
                </a:gridCol>
                <a:gridCol w="8476967">
                  <a:extLst>
                    <a:ext uri="{9D8B030D-6E8A-4147-A177-3AD203B41FA5}">
                      <a16:colId xmlns:a16="http://schemas.microsoft.com/office/drawing/2014/main" val="4154303429"/>
                    </a:ext>
                  </a:extLst>
                </a:gridCol>
              </a:tblGrid>
              <a:tr h="2439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mn-lt"/>
                          <a:ea typeface="+mn-ea"/>
                          <a:cs typeface="+mn-cs"/>
                        </a:rPr>
                        <a:t>LIT 2-02a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mn-lt"/>
                          <a:ea typeface="+mn-ea"/>
                          <a:cs typeface="+mn-cs"/>
                        </a:rPr>
                        <a:t>ENG 2-03a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kern="1200" dirty="0">
                        <a:solidFill>
                          <a:schemeClr val="lt1"/>
                        </a:solidFill>
                        <a:effectLst/>
                        <a:latin typeface="+mn-lt"/>
                        <a:ea typeface="+mn-ea"/>
                        <a:cs typeface="+mn-cs"/>
                      </a:endParaRPr>
                    </a:p>
                    <a:p>
                      <a:endParaRPr lang="en-GB" b="1" i="0" dirty="0"/>
                    </a:p>
                  </a:txBody>
                  <a:tcPr>
                    <a:solidFill>
                      <a:srgbClr val="DC2284"/>
                    </a:solidFill>
                  </a:tcPr>
                </a:tc>
                <a:tc>
                  <a:txBody>
                    <a:bodyPr/>
                    <a:lstStyle/>
                    <a:p>
                      <a:pPr marL="285750" indent="-285750">
                        <a:buFont typeface="Arial" panose="020B0604020202020204" pitchFamily="34" charset="0"/>
                        <a:buChar char="•"/>
                      </a:pPr>
                      <a:r>
                        <a:rPr lang="en-GB" dirty="0">
                          <a:solidFill>
                            <a:srgbClr val="425563"/>
                          </a:solidFill>
                        </a:rPr>
                        <a:t>Contributes a number of relevant ideas, information and opinions when engaging with others.</a:t>
                      </a:r>
                    </a:p>
                    <a:p>
                      <a:pPr marL="285750" indent="-285750">
                        <a:buFont typeface="Arial" panose="020B0604020202020204" pitchFamily="34" charset="0"/>
                        <a:buChar char="•"/>
                      </a:pPr>
                      <a:r>
                        <a:rPr lang="en-GB" dirty="0">
                          <a:solidFill>
                            <a:srgbClr val="425563"/>
                          </a:solidFill>
                        </a:rPr>
                        <a:t>Shows respect for the views of others and offers own viewpoint. </a:t>
                      </a:r>
                    </a:p>
                    <a:p>
                      <a:pPr marL="285750" indent="-285750">
                        <a:buFont typeface="Arial" panose="020B0604020202020204" pitchFamily="34" charset="0"/>
                        <a:buChar char="•"/>
                      </a:pPr>
                      <a:r>
                        <a:rPr lang="en-GB" dirty="0">
                          <a:solidFill>
                            <a:srgbClr val="425563"/>
                          </a:solidFill>
                        </a:rPr>
                        <a:t>Builds on the contributions of others, for example, by asking or answering questions, clarifying points or supporting others’ opinions or ideas. </a:t>
                      </a:r>
                    </a:p>
                    <a:p>
                      <a:pPr marL="285750" indent="-285750">
                        <a:buFont typeface="Arial" panose="020B0604020202020204" pitchFamily="34" charset="0"/>
                        <a:buChar char="•"/>
                      </a:pPr>
                      <a:r>
                        <a:rPr lang="en-GB" dirty="0">
                          <a:solidFill>
                            <a:srgbClr val="425563"/>
                          </a:solidFill>
                        </a:rPr>
                        <a:t>Applies verbal and non-verbal techniques in oral presentations and interactions, for example, vocabulary, eye contact, body language, emphasis, pace and/or tone. </a:t>
                      </a:r>
                    </a:p>
                    <a:p>
                      <a:pPr marL="285750" indent="-285750">
                        <a:buFont typeface="Arial" panose="020B0604020202020204" pitchFamily="34" charset="0"/>
                        <a:buChar char="•"/>
                      </a:pPr>
                      <a:r>
                        <a:rPr lang="en-GB" dirty="0">
                          <a:solidFill>
                            <a:srgbClr val="425563"/>
                          </a:solidFill>
                        </a:rPr>
                        <a:t>Recognises some techniques used to engage or influence the listener, for example, vocabulary, emphasis, tone and/or rhetorical questions.</a:t>
                      </a:r>
                    </a:p>
                    <a:p>
                      <a:endParaRPr lang="en-GB" dirty="0">
                        <a:solidFill>
                          <a:srgbClr val="425563"/>
                        </a:solidFill>
                      </a:endParaRPr>
                    </a:p>
                  </a:txBody>
                  <a:tcPr>
                    <a:solidFill>
                      <a:schemeClr val="bg1">
                        <a:lumMod val="85000"/>
                      </a:schemeClr>
                    </a:solidFill>
                  </a:tcPr>
                </a:tc>
                <a:extLst>
                  <a:ext uri="{0D108BD9-81ED-4DB2-BD59-A6C34878D82A}">
                    <a16:rowId xmlns:a16="http://schemas.microsoft.com/office/drawing/2014/main" val="862552442"/>
                  </a:ext>
                </a:extLst>
              </a:tr>
              <a:tr h="1259027">
                <a:tc>
                  <a:txBody>
                    <a:bodyPr/>
                    <a:lstStyle/>
                    <a:p>
                      <a:r>
                        <a:rPr lang="en-GB" b="1" i="0" dirty="0"/>
                        <a:t>LIT 2-09a</a:t>
                      </a:r>
                    </a:p>
                    <a:p>
                      <a:r>
                        <a:rPr lang="en-GB" sz="1800" b="1" i="0" kern="1200" dirty="0">
                          <a:solidFill>
                            <a:schemeClr val="lt1"/>
                          </a:solidFill>
                          <a:effectLst/>
                          <a:latin typeface="+mn-lt"/>
                          <a:ea typeface="+mn-ea"/>
                          <a:cs typeface="+mn-cs"/>
                        </a:rPr>
                        <a:t>LIT 2-10a </a:t>
                      </a:r>
                      <a:endParaRPr lang="en-GB" b="1" i="0" dirty="0"/>
                    </a:p>
                  </a:txBody>
                  <a:tcPr>
                    <a:solidFill>
                      <a:srgbClr val="DC2284"/>
                    </a:solidFill>
                  </a:tcPr>
                </a:tc>
                <a:tc>
                  <a:txBody>
                    <a:bodyPr/>
                    <a:lstStyle/>
                    <a:p>
                      <a:pPr marL="285750" indent="-285750">
                        <a:buFont typeface="Arial" panose="020B0604020202020204" pitchFamily="34" charset="0"/>
                        <a:buChar char="•"/>
                      </a:pPr>
                      <a:r>
                        <a:rPr lang="en-GB" dirty="0">
                          <a:solidFill>
                            <a:srgbClr val="425563"/>
                          </a:solidFill>
                        </a:rPr>
                        <a:t>Communicates clearly, audibly and with expression in different contexts.</a:t>
                      </a:r>
                    </a:p>
                    <a:p>
                      <a:pPr marL="285750" indent="-285750">
                        <a:buFont typeface="Arial" panose="020B0604020202020204" pitchFamily="34" charset="0"/>
                        <a:buChar char="•"/>
                      </a:pPr>
                      <a:r>
                        <a:rPr lang="en-GB" dirty="0">
                          <a:solidFill>
                            <a:srgbClr val="425563"/>
                          </a:solidFill>
                        </a:rPr>
                        <a:t>Plans and delivers an organised presentation/talk with relevant content and appropriate structure.</a:t>
                      </a:r>
                    </a:p>
                    <a:p>
                      <a:pPr marL="285750" indent="-285750">
                        <a:buFont typeface="Arial" panose="020B0604020202020204" pitchFamily="34" charset="0"/>
                        <a:buChar char="•"/>
                      </a:pPr>
                      <a:r>
                        <a:rPr lang="en-GB" dirty="0">
                          <a:solidFill>
                            <a:srgbClr val="425563"/>
                          </a:solidFill>
                        </a:rPr>
                        <a:t>Uses suitable vocabulary for purpose and audience.</a:t>
                      </a:r>
                    </a:p>
                    <a:p>
                      <a:pPr marL="285750" indent="-285750">
                        <a:buFont typeface="Arial" panose="020B0604020202020204" pitchFamily="34" charset="0"/>
                        <a:buChar char="•"/>
                      </a:pPr>
                      <a:r>
                        <a:rPr lang="en-GB" dirty="0">
                          <a:solidFill>
                            <a:srgbClr val="425563"/>
                          </a:solidFill>
                        </a:rPr>
                        <a:t>Selects and uses resources to support communication.</a:t>
                      </a:r>
                    </a:p>
                  </a:txBody>
                  <a:tcPr>
                    <a:solidFill>
                      <a:schemeClr val="bg1">
                        <a:lumMod val="85000"/>
                      </a:schemeClr>
                    </a:solidFill>
                  </a:tcPr>
                </a:tc>
                <a:extLst>
                  <a:ext uri="{0D108BD9-81ED-4DB2-BD59-A6C34878D82A}">
                    <a16:rowId xmlns:a16="http://schemas.microsoft.com/office/drawing/2014/main" val="3010626921"/>
                  </a:ext>
                </a:extLst>
              </a:tr>
            </a:tbl>
          </a:graphicData>
        </a:graphic>
      </p:graphicFrame>
    </p:spTree>
    <p:extLst>
      <p:ext uri="{BB962C8B-B14F-4D97-AF65-F5344CB8AC3E}">
        <p14:creationId xmlns:p14="http://schemas.microsoft.com/office/powerpoint/2010/main" val="20688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3D49-B9F9-88DF-0EA4-F9CAC806ACE5}"/>
              </a:ext>
            </a:extLst>
          </p:cNvPr>
          <p:cNvSpPr>
            <a:spLocks noGrp="1"/>
          </p:cNvSpPr>
          <p:nvPr>
            <p:ph type="title"/>
          </p:nvPr>
        </p:nvSpPr>
        <p:spPr>
          <a:xfrm>
            <a:off x="838200" y="365125"/>
            <a:ext cx="10165862" cy="1325563"/>
          </a:xfrm>
        </p:spPr>
        <p:txBody>
          <a:bodyPr/>
          <a:lstStyle/>
          <a:p>
            <a:r>
              <a:rPr lang="en-GB" b="1" dirty="0"/>
              <a:t>Curricular links</a:t>
            </a:r>
            <a:endParaRPr lang="en-US" dirty="0"/>
          </a:p>
        </p:txBody>
      </p:sp>
      <p:graphicFrame>
        <p:nvGraphicFramePr>
          <p:cNvPr id="3" name="Table 5">
            <a:extLst>
              <a:ext uri="{FF2B5EF4-FFF2-40B4-BE49-F238E27FC236}">
                <a16:creationId xmlns:a16="http://schemas.microsoft.com/office/drawing/2014/main" id="{33E0A99A-203C-E378-1D77-E2A594EF3D39}"/>
              </a:ext>
            </a:extLst>
          </p:cNvPr>
          <p:cNvGraphicFramePr>
            <a:graphicFrameLocks noGrp="1"/>
          </p:cNvGraphicFramePr>
          <p:nvPr>
            <p:extLst>
              <p:ext uri="{D42A27DB-BD31-4B8C-83A1-F6EECF244321}">
                <p14:modId xmlns:p14="http://schemas.microsoft.com/office/powerpoint/2010/main" val="1004951274"/>
              </p:ext>
            </p:extLst>
          </p:nvPr>
        </p:nvGraphicFramePr>
        <p:xfrm>
          <a:off x="838200" y="1428294"/>
          <a:ext cx="10709084" cy="4480560"/>
        </p:xfrm>
        <a:graphic>
          <a:graphicData uri="http://schemas.openxmlformats.org/drawingml/2006/table">
            <a:tbl>
              <a:tblPr firstCol="1" bandRow="1">
                <a:tableStyleId>{5C22544A-7EE6-4342-B048-85BDC9FD1C3A}</a:tableStyleId>
              </a:tblPr>
              <a:tblGrid>
                <a:gridCol w="2270005">
                  <a:extLst>
                    <a:ext uri="{9D8B030D-6E8A-4147-A177-3AD203B41FA5}">
                      <a16:colId xmlns:a16="http://schemas.microsoft.com/office/drawing/2014/main" val="504558621"/>
                    </a:ext>
                  </a:extLst>
                </a:gridCol>
                <a:gridCol w="8439079">
                  <a:extLst>
                    <a:ext uri="{9D8B030D-6E8A-4147-A177-3AD203B41FA5}">
                      <a16:colId xmlns:a16="http://schemas.microsoft.com/office/drawing/2014/main" val="4154303429"/>
                    </a:ext>
                  </a:extLst>
                </a:gridCol>
              </a:tblGrid>
              <a:tr h="1071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MTH 2-12a</a:t>
                      </a:r>
                      <a:endParaRPr lang="en-GB" b="1" i="0" dirty="0"/>
                    </a:p>
                  </a:txBody>
                  <a:tcPr>
                    <a:solidFill>
                      <a:srgbClr val="DC2284"/>
                    </a:solidFill>
                  </a:tcPr>
                </a:tc>
                <a:tc>
                  <a:txBody>
                    <a:bodyPr/>
                    <a:lstStyle/>
                    <a:p>
                      <a:pPr marL="285750" lvl="0" indent="-285750">
                        <a:buFont typeface="Arial" panose="020B0604020202020204" pitchFamily="34" charset="0"/>
                        <a:buChar char="•"/>
                      </a:pPr>
                      <a:r>
                        <a:rPr lang="en-GB" sz="1800" kern="1200" dirty="0">
                          <a:solidFill>
                            <a:srgbClr val="425563"/>
                          </a:solidFill>
                          <a:effectLst/>
                          <a:latin typeface="+mn-lt"/>
                          <a:ea typeface="+mn-ea"/>
                          <a:cs typeface="+mn-cs"/>
                        </a:rPr>
                        <a:t>Researches and presents examples of the impact mathematics has in the world of life and work.</a:t>
                      </a:r>
                    </a:p>
                    <a:p>
                      <a:pPr marL="285750" lvl="0" indent="-285750">
                        <a:buFont typeface="Arial" panose="020B0604020202020204" pitchFamily="34" charset="0"/>
                        <a:buChar char="•"/>
                      </a:pPr>
                      <a:r>
                        <a:rPr lang="en-GB" sz="1800" kern="1200" dirty="0">
                          <a:solidFill>
                            <a:srgbClr val="425563"/>
                          </a:solidFill>
                          <a:effectLst/>
                          <a:latin typeface="+mn-lt"/>
                          <a:ea typeface="+mn-ea"/>
                          <a:cs typeface="+mn-cs"/>
                        </a:rPr>
                        <a:t>Contributes to discussions and activities on the role of mathematics in the creation of important inventions, now and in the past.</a:t>
                      </a:r>
                    </a:p>
                  </a:txBody>
                  <a:tcPr>
                    <a:solidFill>
                      <a:schemeClr val="bg1">
                        <a:lumMod val="85000"/>
                      </a:schemeClr>
                    </a:solidFill>
                  </a:tcPr>
                </a:tc>
                <a:extLst>
                  <a:ext uri="{0D108BD9-81ED-4DB2-BD59-A6C34878D82A}">
                    <a16:rowId xmlns:a16="http://schemas.microsoft.com/office/drawing/2014/main" val="1672415038"/>
                  </a:ext>
                </a:extLst>
              </a:tr>
              <a:tr h="1566646">
                <a:tc>
                  <a:txBody>
                    <a:bodyPr/>
                    <a:lstStyle/>
                    <a:p>
                      <a:r>
                        <a:rPr lang="en-US" sz="1800" b="1" kern="1200" dirty="0">
                          <a:solidFill>
                            <a:schemeClr val="lt1"/>
                          </a:solidFill>
                          <a:effectLst/>
                          <a:latin typeface="+mn-lt"/>
                          <a:ea typeface="+mn-ea"/>
                          <a:cs typeface="+mn-cs"/>
                        </a:rPr>
                        <a:t>SCN 2-20a</a:t>
                      </a:r>
                      <a:endParaRPr lang="en-GB" b="1" i="0" dirty="0"/>
                    </a:p>
                  </a:txBody>
                  <a:tcPr>
                    <a:solidFill>
                      <a:srgbClr val="DC2284"/>
                    </a:solidFill>
                  </a:tcPr>
                </a:tc>
                <a:tc>
                  <a:txBody>
                    <a:bodyPr/>
                    <a:lstStyle/>
                    <a:p>
                      <a:pPr marL="285750" indent="-285750">
                        <a:buFont typeface="Arial" panose="020B0604020202020204" pitchFamily="34" charset="0"/>
                        <a:buChar char="•"/>
                      </a:pPr>
                      <a:r>
                        <a:rPr lang="en-GB" dirty="0">
                          <a:solidFill>
                            <a:srgbClr val="425563"/>
                          </a:solidFill>
                        </a:rPr>
                        <a:t>Describes the impact of scientific discovery, creativity and invention on society past and present, for example, in design, medicine and agriculture.</a:t>
                      </a:r>
                    </a:p>
                    <a:p>
                      <a:pPr marL="285750" indent="-285750">
                        <a:buFont typeface="Arial" panose="020B0604020202020204" pitchFamily="34" charset="0"/>
                        <a:buChar char="•"/>
                      </a:pPr>
                      <a:r>
                        <a:rPr lang="en-GB" dirty="0">
                          <a:solidFill>
                            <a:srgbClr val="425563"/>
                          </a:solidFill>
                        </a:rPr>
                        <a:t>Demonstrates understanding of how science impacts on every aspect of our lives.</a:t>
                      </a:r>
                    </a:p>
                    <a:p>
                      <a:pPr marL="285750" indent="-285750">
                        <a:buFont typeface="Arial" panose="020B0604020202020204" pitchFamily="34" charset="0"/>
                        <a:buChar char="•"/>
                      </a:pPr>
                      <a:r>
                        <a:rPr lang="en-GB" dirty="0">
                          <a:solidFill>
                            <a:srgbClr val="425563"/>
                          </a:solidFill>
                        </a:rPr>
                        <a:t>Relates the development of scientific skills in the classroom to an increasingly wide variety of science, technology, engineering and mathematics (STEM) careers.</a:t>
                      </a:r>
                    </a:p>
                    <a:p>
                      <a:endParaRPr lang="en-GB" dirty="0">
                        <a:solidFill>
                          <a:srgbClr val="425563"/>
                        </a:solidFill>
                      </a:endParaRPr>
                    </a:p>
                  </a:txBody>
                  <a:tcPr>
                    <a:solidFill>
                      <a:schemeClr val="bg1">
                        <a:lumMod val="85000"/>
                      </a:schemeClr>
                    </a:solidFill>
                  </a:tcPr>
                </a:tc>
                <a:extLst>
                  <a:ext uri="{0D108BD9-81ED-4DB2-BD59-A6C34878D82A}">
                    <a16:rowId xmlns:a16="http://schemas.microsoft.com/office/drawing/2014/main" val="4238742705"/>
                  </a:ext>
                </a:extLst>
              </a:tr>
              <a:tr h="577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HWB 2-13a</a:t>
                      </a:r>
                    </a:p>
                  </a:txBody>
                  <a:tcPr>
                    <a:solidFill>
                      <a:srgbClr val="DC2284"/>
                    </a:solidFill>
                  </a:tcPr>
                </a:tc>
                <a:tc>
                  <a:txBody>
                    <a:bodyPr/>
                    <a:lstStyle/>
                    <a:p>
                      <a:r>
                        <a:rPr lang="en-GB" dirty="0">
                          <a:solidFill>
                            <a:srgbClr val="425563"/>
                          </a:solidFill>
                        </a:rPr>
                        <a:t>Through contributing my views, time and talents, I play a part in bringing about positive change in my school and wider community</a:t>
                      </a:r>
                    </a:p>
                  </a:txBody>
                  <a:tcPr>
                    <a:solidFill>
                      <a:schemeClr val="bg1">
                        <a:lumMod val="85000"/>
                      </a:schemeClr>
                    </a:solidFill>
                  </a:tcPr>
                </a:tc>
                <a:extLst>
                  <a:ext uri="{0D108BD9-81ED-4DB2-BD59-A6C34878D82A}">
                    <a16:rowId xmlns:a16="http://schemas.microsoft.com/office/drawing/2014/main" val="862552442"/>
                  </a:ext>
                </a:extLst>
              </a:tr>
              <a:tr h="824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HWB 2-19a</a:t>
                      </a:r>
                    </a:p>
                  </a:txBody>
                  <a:tcPr>
                    <a:solidFill>
                      <a:srgbClr val="DC2284"/>
                    </a:solidFill>
                  </a:tcPr>
                </a:tc>
                <a:tc>
                  <a:txBody>
                    <a:bodyPr/>
                    <a:lstStyle/>
                    <a:p>
                      <a:r>
                        <a:rPr lang="en-GB" dirty="0">
                          <a:solidFill>
                            <a:srgbClr val="425563"/>
                          </a:solidFill>
                        </a:rPr>
                        <a:t>Opportunities to carry out different activities and roles in a variety of settings have enabled me to identify my achievements, skills and areas for development. This will help me to prepare for the next stage in my life and learning</a:t>
                      </a:r>
                    </a:p>
                  </a:txBody>
                  <a:tcPr>
                    <a:solidFill>
                      <a:schemeClr val="bg1">
                        <a:lumMod val="85000"/>
                      </a:schemeClr>
                    </a:solidFill>
                  </a:tcPr>
                </a:tc>
                <a:extLst>
                  <a:ext uri="{0D108BD9-81ED-4DB2-BD59-A6C34878D82A}">
                    <a16:rowId xmlns:a16="http://schemas.microsoft.com/office/drawing/2014/main" val="3010626921"/>
                  </a:ext>
                </a:extLst>
              </a:tr>
            </a:tbl>
          </a:graphicData>
        </a:graphic>
      </p:graphicFrame>
    </p:spTree>
    <p:extLst>
      <p:ext uri="{BB962C8B-B14F-4D97-AF65-F5344CB8AC3E}">
        <p14:creationId xmlns:p14="http://schemas.microsoft.com/office/powerpoint/2010/main" val="3543811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4E7698-5B29-CEC8-8A7C-5B86739248DA}"/>
              </a:ext>
            </a:extLst>
          </p:cNvPr>
          <p:cNvSpPr>
            <a:spLocks noGrp="1"/>
          </p:cNvSpPr>
          <p:nvPr>
            <p:ph idx="1"/>
          </p:nvPr>
        </p:nvSpPr>
        <p:spPr/>
        <p:txBody>
          <a:bodyPr>
            <a:normAutofit fontScale="85000" lnSpcReduction="10000"/>
          </a:bodyPr>
          <a:lstStyle/>
          <a:p>
            <a:r>
              <a:rPr lang="en-GB" dirty="0"/>
              <a:t>06/01/2025			Challenge launches and teaching resources 						are available for use - teachers are encouraged to use 				the next 8 weeks to work with pupils to research</a:t>
            </a:r>
          </a:p>
          <a:p>
            <a:pPr marL="0" indent="0">
              <a:buNone/>
            </a:pPr>
            <a:endParaRPr lang="en-GB" dirty="0"/>
          </a:p>
          <a:p>
            <a:r>
              <a:rPr lang="en-GB" dirty="0"/>
              <a:t>28/02/2025 			Application submission deadline - our judges 					will use the next 2 weeks to select our winners and 					runners-up</a:t>
            </a:r>
          </a:p>
          <a:p>
            <a:endParaRPr lang="en-GB" dirty="0"/>
          </a:p>
          <a:p>
            <a:r>
              <a:rPr lang="en-GB" dirty="0"/>
              <a:t>24/03/2025 			Winners and runners-up announced</a:t>
            </a:r>
          </a:p>
          <a:p>
            <a:endParaRPr lang="en-GB" dirty="0"/>
          </a:p>
          <a:p>
            <a:r>
              <a:rPr lang="en-GB" dirty="0"/>
              <a:t>29/04/2025 			Award Ceremony at City of Glasgow College</a:t>
            </a:r>
          </a:p>
          <a:p>
            <a:endParaRPr lang="en-GB" dirty="0"/>
          </a:p>
        </p:txBody>
      </p:sp>
      <p:sp>
        <p:nvSpPr>
          <p:cNvPr id="3" name="Title 2">
            <a:extLst>
              <a:ext uri="{FF2B5EF4-FFF2-40B4-BE49-F238E27FC236}">
                <a16:creationId xmlns:a16="http://schemas.microsoft.com/office/drawing/2014/main" id="{28574EC2-85A3-D90B-B2F7-D319C2F5A6D9}"/>
              </a:ext>
            </a:extLst>
          </p:cNvPr>
          <p:cNvSpPr>
            <a:spLocks noGrp="1"/>
          </p:cNvSpPr>
          <p:nvPr>
            <p:ph type="title"/>
          </p:nvPr>
        </p:nvSpPr>
        <p:spPr/>
        <p:txBody>
          <a:bodyPr/>
          <a:lstStyle/>
          <a:p>
            <a:r>
              <a:rPr lang="en-GB" b="1" dirty="0"/>
              <a:t>#DigiInventors Challenge 2025- Primary</a:t>
            </a:r>
          </a:p>
        </p:txBody>
      </p:sp>
    </p:spTree>
    <p:extLst>
      <p:ext uri="{BB962C8B-B14F-4D97-AF65-F5344CB8AC3E}">
        <p14:creationId xmlns:p14="http://schemas.microsoft.com/office/powerpoint/2010/main" val="412896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A312B5-40EF-00BF-1851-369E8DA725DF}"/>
              </a:ext>
            </a:extLst>
          </p:cNvPr>
          <p:cNvSpPr>
            <a:spLocks noGrp="1"/>
          </p:cNvSpPr>
          <p:nvPr>
            <p:ph type="title"/>
          </p:nvPr>
        </p:nvSpPr>
        <p:spPr/>
        <p:txBody>
          <a:bodyPr/>
          <a:lstStyle/>
          <a:p>
            <a:r>
              <a:rPr lang="en-GB" b="1" dirty="0"/>
              <a:t>What is the #DigiInventors Challenge 2025 </a:t>
            </a:r>
            <a:endParaRPr lang="en-GB" dirty="0"/>
          </a:p>
        </p:txBody>
      </p:sp>
      <p:pic>
        <p:nvPicPr>
          <p:cNvPr id="2" name="Online Media 1" title="#Digiinventors - descriptive short">
            <a:hlinkClick r:id="" action="ppaction://media"/>
            <a:extLst>
              <a:ext uri="{FF2B5EF4-FFF2-40B4-BE49-F238E27FC236}">
                <a16:creationId xmlns:a16="http://schemas.microsoft.com/office/drawing/2014/main" id="{38F1336E-D82B-DCB4-6EB1-3E937BB300DD}"/>
              </a:ext>
            </a:extLst>
          </p:cNvPr>
          <p:cNvPicPr>
            <a:picLocks noRot="1" noChangeAspect="1"/>
          </p:cNvPicPr>
          <p:nvPr>
            <a:videoFile r:link="rId1"/>
          </p:nvPr>
        </p:nvPicPr>
        <p:blipFill>
          <a:blip r:embed="rId4"/>
          <a:stretch>
            <a:fillRect/>
          </a:stretch>
        </p:blipFill>
        <p:spPr>
          <a:xfrm>
            <a:off x="1655762" y="1475407"/>
            <a:ext cx="8880475" cy="5017468"/>
          </a:xfrm>
          <a:prstGeom prst="rect">
            <a:avLst/>
          </a:prstGeom>
        </p:spPr>
      </p:pic>
    </p:spTree>
    <p:extLst>
      <p:ext uri="{BB962C8B-B14F-4D97-AF65-F5344CB8AC3E}">
        <p14:creationId xmlns:p14="http://schemas.microsoft.com/office/powerpoint/2010/main" val="2971267651"/>
      </p:ext>
    </p:extLst>
  </p:cSld>
  <p:clrMapOvr>
    <a:masterClrMapping/>
  </p:clrMapOvr>
  <mc:AlternateContent xmlns:mc="http://schemas.openxmlformats.org/markup-compatibility/2006" xmlns:p14="http://schemas.microsoft.com/office/powerpoint/2010/main">
    <mc:Choice Requires="p14">
      <p:transition spd="slow" p14:dur="2000" advTm="4735"/>
    </mc:Choice>
    <mc:Fallback xmlns="">
      <p:transition spd="slow" advTm="47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36-E3B4-9712-865F-5BA05DC44C84}"/>
              </a:ext>
            </a:extLst>
          </p:cNvPr>
          <p:cNvSpPr>
            <a:spLocks noGrp="1"/>
          </p:cNvSpPr>
          <p:nvPr>
            <p:ph type="title"/>
          </p:nvPr>
        </p:nvSpPr>
        <p:spPr>
          <a:xfrm>
            <a:off x="838200" y="365125"/>
            <a:ext cx="10515600" cy="1325563"/>
          </a:xfrm>
        </p:spPr>
        <p:txBody>
          <a:bodyPr/>
          <a:lstStyle/>
          <a:p>
            <a:r>
              <a:rPr lang="en-GB" b="1" dirty="0"/>
              <a:t>#DigiInventors Challenge 2025</a:t>
            </a:r>
            <a:endParaRPr lang="en-US" dirty="0"/>
          </a:p>
        </p:txBody>
      </p:sp>
      <p:sp>
        <p:nvSpPr>
          <p:cNvPr id="3" name="Content Placeholder 2">
            <a:extLst>
              <a:ext uri="{FF2B5EF4-FFF2-40B4-BE49-F238E27FC236}">
                <a16:creationId xmlns:a16="http://schemas.microsoft.com/office/drawing/2014/main" id="{6FBB7080-6C7A-EBCC-156A-651E4DC3D790}"/>
              </a:ext>
            </a:extLst>
          </p:cNvPr>
          <p:cNvSpPr>
            <a:spLocks noGrp="1"/>
          </p:cNvSpPr>
          <p:nvPr>
            <p:ph sz="half" idx="1"/>
          </p:nvPr>
        </p:nvSpPr>
        <p:spPr/>
        <p:txBody>
          <a:bodyPr>
            <a:normAutofit lnSpcReduction="10000"/>
          </a:bodyPr>
          <a:lstStyle/>
          <a:p>
            <a:pPr marL="0" indent="0">
              <a:buNone/>
            </a:pPr>
            <a:r>
              <a:rPr lang="en-GB" sz="2800" b="1" dirty="0"/>
              <a:t>THE CHALLENGE</a:t>
            </a:r>
            <a:endParaRPr lang="en-GB" sz="2800" dirty="0"/>
          </a:p>
          <a:p>
            <a:pPr marL="0" indent="0">
              <a:buNone/>
            </a:pPr>
            <a:r>
              <a:rPr lang="en-GB" sz="2800" dirty="0"/>
              <a:t>Work as an individual, in a pair or in teams up to a maximum of 4 people to produce a </a:t>
            </a:r>
            <a:r>
              <a:rPr lang="en-GB" sz="2800" b="1" dirty="0"/>
              <a:t>digital health and care idea </a:t>
            </a:r>
            <a:r>
              <a:rPr lang="en-GB" sz="2800" dirty="0"/>
              <a:t>that can help you and all </a:t>
            </a:r>
            <a:r>
              <a:rPr lang="en-GB" sz="2800" b="1" dirty="0"/>
              <a:t>young people </a:t>
            </a:r>
            <a:r>
              <a:rPr lang="en-GB" sz="2800" dirty="0"/>
              <a:t>live fitter, healthier and happier lives.</a:t>
            </a:r>
          </a:p>
          <a:p>
            <a:pPr marL="0" indent="0">
              <a:buNone/>
            </a:pPr>
            <a:endParaRPr lang="en-GB" sz="2800" dirty="0"/>
          </a:p>
          <a:p>
            <a:pPr marL="0" indent="0">
              <a:buNone/>
            </a:pPr>
            <a:r>
              <a:rPr lang="en-GB" sz="2800" b="1" dirty="0">
                <a:solidFill>
                  <a:srgbClr val="008ECB"/>
                </a:solidFill>
              </a:rPr>
              <a:t>IMPORTANT: Ideas should be realistic. </a:t>
            </a:r>
            <a:endParaRPr lang="en-US" b="1" dirty="0">
              <a:solidFill>
                <a:srgbClr val="008ECB"/>
              </a:solidFill>
            </a:endParaRPr>
          </a:p>
        </p:txBody>
      </p:sp>
      <p:sp>
        <p:nvSpPr>
          <p:cNvPr id="4" name="Content Placeholder 3">
            <a:extLst>
              <a:ext uri="{FF2B5EF4-FFF2-40B4-BE49-F238E27FC236}">
                <a16:creationId xmlns:a16="http://schemas.microsoft.com/office/drawing/2014/main" id="{A62935D7-7982-7834-27F2-931F7CC0482E}"/>
              </a:ext>
            </a:extLst>
          </p:cNvPr>
          <p:cNvSpPr>
            <a:spLocks noGrp="1"/>
          </p:cNvSpPr>
          <p:nvPr>
            <p:ph sz="half" idx="2"/>
          </p:nvPr>
        </p:nvSpPr>
        <p:spPr>
          <a:xfrm>
            <a:off x="6182833" y="1825624"/>
            <a:ext cx="5181600" cy="4760527"/>
          </a:xfrm>
        </p:spPr>
        <p:txBody>
          <a:bodyPr>
            <a:noAutofit/>
          </a:bodyPr>
          <a:lstStyle/>
          <a:p>
            <a:pPr marL="0" indent="0">
              <a:buNone/>
            </a:pPr>
            <a:r>
              <a:rPr lang="en-GB" b="1" dirty="0"/>
              <a:t>WINNING PRIZE</a:t>
            </a:r>
          </a:p>
          <a:p>
            <a:r>
              <a:rPr lang="en-GB" sz="2400" dirty="0"/>
              <a:t>All entries will be judged by a panel of judges</a:t>
            </a:r>
          </a:p>
          <a:p>
            <a:r>
              <a:rPr lang="en-GB" sz="2400" dirty="0"/>
              <a:t>There will be overall prize winners as well as runner-up prizes</a:t>
            </a:r>
          </a:p>
          <a:p>
            <a:r>
              <a:rPr lang="en-GB" sz="2400" dirty="0"/>
              <a:t>Winning individual, pair or team and runners-up will be invited to attend a prize giving event at City of Glasgow College</a:t>
            </a:r>
          </a:p>
          <a:p>
            <a:r>
              <a:rPr lang="en-GB" sz="2400" dirty="0"/>
              <a:t>Winners will get some fantastic prizes</a:t>
            </a:r>
          </a:p>
        </p:txBody>
      </p:sp>
    </p:spTree>
    <p:extLst>
      <p:ext uri="{BB962C8B-B14F-4D97-AF65-F5344CB8AC3E}">
        <p14:creationId xmlns:p14="http://schemas.microsoft.com/office/powerpoint/2010/main" val="345063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8E0B-DA81-D48E-486A-9284405E5067}"/>
              </a:ext>
            </a:extLst>
          </p:cNvPr>
          <p:cNvSpPr>
            <a:spLocks noGrp="1"/>
          </p:cNvSpPr>
          <p:nvPr>
            <p:ph type="title"/>
          </p:nvPr>
        </p:nvSpPr>
        <p:spPr>
          <a:xfrm>
            <a:off x="839788" y="457200"/>
            <a:ext cx="5650464" cy="1600200"/>
          </a:xfrm>
        </p:spPr>
        <p:txBody>
          <a:bodyPr>
            <a:normAutofit/>
          </a:bodyPr>
          <a:lstStyle/>
          <a:p>
            <a:r>
              <a:rPr lang="en-GB" sz="4400" b="1" dirty="0"/>
              <a:t>Task 1 –  Brainstorming</a:t>
            </a:r>
            <a:endParaRPr lang="en-US" sz="4400" dirty="0"/>
          </a:p>
        </p:txBody>
      </p:sp>
      <p:sp>
        <p:nvSpPr>
          <p:cNvPr id="4" name="Text Placeholder 3">
            <a:extLst>
              <a:ext uri="{FF2B5EF4-FFF2-40B4-BE49-F238E27FC236}">
                <a16:creationId xmlns:a16="http://schemas.microsoft.com/office/drawing/2014/main" id="{95B7C655-75CA-D679-24BA-A726E1A3B5A9}"/>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GB" sz="1800" dirty="0"/>
              <a:t>Brainstorm some medical conditions that you are familiar with and write these on the board</a:t>
            </a:r>
          </a:p>
          <a:p>
            <a:pPr marL="285750" indent="-285750">
              <a:buFont typeface="Arial" panose="020B0604020202020204" pitchFamily="34" charset="0"/>
              <a:buChar char="•"/>
            </a:pPr>
            <a:r>
              <a:rPr lang="en-GB" sz="1800" dirty="0"/>
              <a:t>In small groups, discuss any technology solutions you know that already exist and what technology is used for the condition</a:t>
            </a:r>
          </a:p>
          <a:p>
            <a:pPr marL="285750" indent="-285750">
              <a:buFont typeface="Arial" panose="020B0604020202020204" pitchFamily="34" charset="0"/>
              <a:buChar char="•"/>
            </a:pPr>
            <a:r>
              <a:rPr lang="en-GB" sz="1800" dirty="0"/>
              <a:t>Share these with the whole class and add these under each medical condition on the board</a:t>
            </a:r>
          </a:p>
        </p:txBody>
      </p:sp>
      <p:pic>
        <p:nvPicPr>
          <p:cNvPr id="10" name="Picture 9" descr="A picture containing text, vector graphics&#10;&#10;Description automatically generated">
            <a:extLst>
              <a:ext uri="{FF2B5EF4-FFF2-40B4-BE49-F238E27FC236}">
                <a16:creationId xmlns:a16="http://schemas.microsoft.com/office/drawing/2014/main" id="{D75E2B58-9F98-A39B-7E36-0DAAE98EF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652" y="4089400"/>
            <a:ext cx="2768600" cy="2768600"/>
          </a:xfrm>
          <a:prstGeom prst="rect">
            <a:avLst/>
          </a:prstGeom>
        </p:spPr>
      </p:pic>
      <p:pic>
        <p:nvPicPr>
          <p:cNvPr id="14" name="Picture 13" descr="Icon&#10;&#10;Description automatically generated">
            <a:extLst>
              <a:ext uri="{FF2B5EF4-FFF2-40B4-BE49-F238E27FC236}">
                <a16:creationId xmlns:a16="http://schemas.microsoft.com/office/drawing/2014/main" id="{43F77796-DA56-99AC-344A-334C227B6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978694"/>
            <a:ext cx="5778500" cy="5725486"/>
          </a:xfrm>
          <a:prstGeom prst="rect">
            <a:avLst/>
          </a:prstGeom>
        </p:spPr>
      </p:pic>
      <p:sp>
        <p:nvSpPr>
          <p:cNvPr id="16" name="TextBox 15">
            <a:extLst>
              <a:ext uri="{FF2B5EF4-FFF2-40B4-BE49-F238E27FC236}">
                <a16:creationId xmlns:a16="http://schemas.microsoft.com/office/drawing/2014/main" id="{1D188B07-92E4-4205-7FB3-3BD2513DDEF8}"/>
              </a:ext>
            </a:extLst>
          </p:cNvPr>
          <p:cNvSpPr txBox="1"/>
          <p:nvPr/>
        </p:nvSpPr>
        <p:spPr>
          <a:xfrm>
            <a:off x="8088952" y="3580368"/>
            <a:ext cx="1930593" cy="369332"/>
          </a:xfrm>
          <a:prstGeom prst="rect">
            <a:avLst/>
          </a:prstGeom>
          <a:noFill/>
        </p:spPr>
        <p:txBody>
          <a:bodyPr wrap="none" rtlCol="0">
            <a:spAutoFit/>
          </a:bodyPr>
          <a:lstStyle/>
          <a:p>
            <a:r>
              <a:rPr lang="en-GB" b="1" u="sng" dirty="0">
                <a:solidFill>
                  <a:schemeClr val="bg1"/>
                </a:solidFill>
              </a:rPr>
              <a:t>Medical Condition</a:t>
            </a:r>
          </a:p>
        </p:txBody>
      </p:sp>
      <p:cxnSp>
        <p:nvCxnSpPr>
          <p:cNvPr id="17" name="Straight Arrow Connector 16">
            <a:extLst>
              <a:ext uri="{FF2B5EF4-FFF2-40B4-BE49-F238E27FC236}">
                <a16:creationId xmlns:a16="http://schemas.microsoft.com/office/drawing/2014/main" id="{281D84D6-1878-3893-9B38-F21EE9BB2762}"/>
              </a:ext>
            </a:extLst>
          </p:cNvPr>
          <p:cNvCxnSpPr>
            <a:cxnSpLocks/>
          </p:cNvCxnSpPr>
          <p:nvPr/>
        </p:nvCxnSpPr>
        <p:spPr>
          <a:xfrm flipH="1" flipV="1">
            <a:off x="8309890" y="2565400"/>
            <a:ext cx="349354" cy="10149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E12EAC-79B9-81A6-6CF9-898FD5292CF3}"/>
              </a:ext>
            </a:extLst>
          </p:cNvPr>
          <p:cNvSpPr txBox="1"/>
          <p:nvPr/>
        </p:nvSpPr>
        <p:spPr>
          <a:xfrm>
            <a:off x="7806643" y="2163316"/>
            <a:ext cx="1006494" cy="369332"/>
          </a:xfrm>
          <a:prstGeom prst="rect">
            <a:avLst/>
          </a:prstGeom>
          <a:noFill/>
        </p:spPr>
        <p:txBody>
          <a:bodyPr wrap="none" rtlCol="0">
            <a:spAutoFit/>
          </a:bodyPr>
          <a:lstStyle/>
          <a:p>
            <a:r>
              <a:rPr lang="en-GB" i="1" dirty="0">
                <a:solidFill>
                  <a:schemeClr val="bg1"/>
                </a:solidFill>
              </a:rPr>
              <a:t>Diabetes</a:t>
            </a:r>
          </a:p>
        </p:txBody>
      </p:sp>
      <p:cxnSp>
        <p:nvCxnSpPr>
          <p:cNvPr id="19" name="Straight Arrow Connector 18">
            <a:extLst>
              <a:ext uri="{FF2B5EF4-FFF2-40B4-BE49-F238E27FC236}">
                <a16:creationId xmlns:a16="http://schemas.microsoft.com/office/drawing/2014/main" id="{F73C0E6A-0A21-AB8C-2F9C-FE2D19DCC10C}"/>
              </a:ext>
            </a:extLst>
          </p:cNvPr>
          <p:cNvCxnSpPr>
            <a:cxnSpLocks/>
          </p:cNvCxnSpPr>
          <p:nvPr/>
        </p:nvCxnSpPr>
        <p:spPr>
          <a:xfrm flipV="1">
            <a:off x="8932270" y="3063577"/>
            <a:ext cx="636350" cy="5167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543B383-9120-22B1-1C65-8EB784B0ED5A}"/>
              </a:ext>
            </a:extLst>
          </p:cNvPr>
          <p:cNvSpPr txBox="1"/>
          <p:nvPr/>
        </p:nvSpPr>
        <p:spPr>
          <a:xfrm>
            <a:off x="9117695" y="2694245"/>
            <a:ext cx="901850" cy="369332"/>
          </a:xfrm>
          <a:prstGeom prst="rect">
            <a:avLst/>
          </a:prstGeom>
          <a:noFill/>
        </p:spPr>
        <p:txBody>
          <a:bodyPr wrap="none" rtlCol="0">
            <a:spAutoFit/>
          </a:bodyPr>
          <a:lstStyle/>
          <a:p>
            <a:r>
              <a:rPr lang="en-GB" i="1" dirty="0">
                <a:solidFill>
                  <a:schemeClr val="bg1"/>
                </a:solidFill>
              </a:rPr>
              <a:t>Asthma</a:t>
            </a:r>
          </a:p>
        </p:txBody>
      </p:sp>
    </p:spTree>
    <p:extLst>
      <p:ext uri="{BB962C8B-B14F-4D97-AF65-F5344CB8AC3E}">
        <p14:creationId xmlns:p14="http://schemas.microsoft.com/office/powerpoint/2010/main" val="59470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59CF5-944E-8056-F9FA-22A7F6BC63CA}"/>
              </a:ext>
            </a:extLst>
          </p:cNvPr>
          <p:cNvSpPr>
            <a:spLocks noGrp="1"/>
          </p:cNvSpPr>
          <p:nvPr>
            <p:ph idx="1"/>
          </p:nvPr>
        </p:nvSpPr>
        <p:spPr/>
        <p:txBody>
          <a:bodyPr/>
          <a:lstStyle/>
          <a:p>
            <a:r>
              <a:rPr lang="en-GB" dirty="0"/>
              <a:t>Explore some of these amazing digital technology solutions that already exist</a:t>
            </a:r>
          </a:p>
          <a:p>
            <a:pPr marL="0" indent="0">
              <a:buNone/>
            </a:pPr>
            <a:endParaRPr lang="en-GB" dirty="0"/>
          </a:p>
        </p:txBody>
      </p:sp>
      <p:sp>
        <p:nvSpPr>
          <p:cNvPr id="3" name="Title 2">
            <a:extLst>
              <a:ext uri="{FF2B5EF4-FFF2-40B4-BE49-F238E27FC236}">
                <a16:creationId xmlns:a16="http://schemas.microsoft.com/office/drawing/2014/main" id="{CE207BE9-FC67-94CF-1E97-0150911B1279}"/>
              </a:ext>
            </a:extLst>
          </p:cNvPr>
          <p:cNvSpPr>
            <a:spLocks noGrp="1"/>
          </p:cNvSpPr>
          <p:nvPr>
            <p:ph type="title"/>
          </p:nvPr>
        </p:nvSpPr>
        <p:spPr/>
        <p:txBody>
          <a:bodyPr/>
          <a:lstStyle/>
          <a:p>
            <a:r>
              <a:rPr lang="en-GB" b="1" dirty="0"/>
              <a:t>Task 2 – Inspiration </a:t>
            </a:r>
          </a:p>
        </p:txBody>
      </p:sp>
      <p:pic>
        <p:nvPicPr>
          <p:cNvPr id="4" name="Picture 3">
            <a:hlinkClick r:id="rId3"/>
            <a:extLst>
              <a:ext uri="{FF2B5EF4-FFF2-40B4-BE49-F238E27FC236}">
                <a16:creationId xmlns:a16="http://schemas.microsoft.com/office/drawing/2014/main" id="{5245F557-C591-2B26-18D9-13EEA6812A37}"/>
              </a:ext>
            </a:extLst>
          </p:cNvPr>
          <p:cNvPicPr>
            <a:picLocks noChangeAspect="1"/>
          </p:cNvPicPr>
          <p:nvPr/>
        </p:nvPicPr>
        <p:blipFill>
          <a:blip r:embed="rId4"/>
          <a:stretch>
            <a:fillRect/>
          </a:stretch>
        </p:blipFill>
        <p:spPr>
          <a:xfrm>
            <a:off x="3174194" y="2334664"/>
            <a:ext cx="5843611" cy="4274857"/>
          </a:xfrm>
          <a:prstGeom prst="rect">
            <a:avLst/>
          </a:prstGeom>
        </p:spPr>
      </p:pic>
    </p:spTree>
    <p:extLst>
      <p:ext uri="{BB962C8B-B14F-4D97-AF65-F5344CB8AC3E}">
        <p14:creationId xmlns:p14="http://schemas.microsoft.com/office/powerpoint/2010/main" val="299466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695A-6B9D-E57A-BDEE-C25D1A1584DA}"/>
              </a:ext>
            </a:extLst>
          </p:cNvPr>
          <p:cNvSpPr>
            <a:spLocks noGrp="1"/>
          </p:cNvSpPr>
          <p:nvPr>
            <p:ph type="title"/>
          </p:nvPr>
        </p:nvSpPr>
        <p:spPr>
          <a:xfrm>
            <a:off x="839788" y="457200"/>
            <a:ext cx="4124098" cy="1600200"/>
          </a:xfrm>
        </p:spPr>
        <p:txBody>
          <a:bodyPr>
            <a:normAutofit/>
          </a:bodyPr>
          <a:lstStyle/>
          <a:p>
            <a:r>
              <a:rPr lang="en-GB" sz="4400" b="1" dirty="0"/>
              <a:t>NHS Food Scanner App</a:t>
            </a:r>
            <a:endParaRPr lang="en-US" sz="4400" dirty="0"/>
          </a:p>
        </p:txBody>
      </p:sp>
      <p:pic>
        <p:nvPicPr>
          <p:cNvPr id="7" name="Content Placeholder 6" descr="A picture containing text, sign, yellow&#10;&#10;Description automatically generated">
            <a:extLst>
              <a:ext uri="{FF2B5EF4-FFF2-40B4-BE49-F238E27FC236}">
                <a16:creationId xmlns:a16="http://schemas.microsoft.com/office/drawing/2014/main" id="{5A29FB8C-B895-5AB3-35E7-E78E181BDD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5164" y="457200"/>
            <a:ext cx="4488247" cy="5403850"/>
          </a:xfrm>
        </p:spPr>
      </p:pic>
      <p:sp>
        <p:nvSpPr>
          <p:cNvPr id="4" name="Text Placeholder 3">
            <a:extLst>
              <a:ext uri="{FF2B5EF4-FFF2-40B4-BE49-F238E27FC236}">
                <a16:creationId xmlns:a16="http://schemas.microsoft.com/office/drawing/2014/main" id="{502AEC3C-C8A3-297D-1730-7934ABBFC2CB}"/>
              </a:ext>
            </a:extLst>
          </p:cNvPr>
          <p:cNvSpPr>
            <a:spLocks noGrp="1"/>
          </p:cNvSpPr>
          <p:nvPr>
            <p:ph type="body" sz="half" idx="2"/>
          </p:nvPr>
        </p:nvSpPr>
        <p:spPr/>
        <p:txBody>
          <a:bodyPr>
            <a:normAutofit fontScale="77500" lnSpcReduction="20000"/>
          </a:bodyPr>
          <a:lstStyle/>
          <a:p>
            <a:r>
              <a:rPr lang="en-GB" sz="2300" b="1" dirty="0"/>
              <a:t>NHS Better Health </a:t>
            </a:r>
            <a:r>
              <a:rPr lang="en-GB" sz="2300" dirty="0"/>
              <a:t>exists to motivate and enable the nation to lead active and healthy lives.</a:t>
            </a:r>
          </a:p>
          <a:p>
            <a:endParaRPr lang="en-GB" sz="2300" dirty="0"/>
          </a:p>
          <a:p>
            <a:r>
              <a:rPr lang="en-GB" sz="2300" dirty="0"/>
              <a:t>The NHS Food Scanner app </a:t>
            </a:r>
            <a:r>
              <a:rPr lang="en-GB" sz="2300" b="1" dirty="0"/>
              <a:t>brings food labels to life and helps you make healthier choices</a:t>
            </a:r>
            <a:r>
              <a:rPr lang="en-GB" sz="2300" dirty="0"/>
              <a:t>. Simply scan the barcode to see how much sugar, saturated fat and salt is in your food and drink then choose one of the healthier swap suggestions. </a:t>
            </a:r>
          </a:p>
          <a:p>
            <a:endParaRPr lang="en-GB" sz="1600" dirty="0"/>
          </a:p>
          <a:p>
            <a:r>
              <a:rPr lang="en-GB" sz="2200" b="1" dirty="0">
                <a:solidFill>
                  <a:srgbClr val="425563"/>
                </a:solidFill>
                <a:hlinkClick r:id="rId4">
                  <a:extLst>
                    <a:ext uri="{A12FA001-AC4F-418D-AE19-62706E023703}">
                      <ahyp:hlinkClr xmlns:ahyp="http://schemas.microsoft.com/office/drawing/2018/hyperlinkcolor" val="tx"/>
                    </a:ext>
                  </a:extLst>
                </a:hlinkClick>
              </a:rPr>
              <a:t>Campaign video</a:t>
            </a:r>
            <a:r>
              <a:rPr lang="en-GB" sz="2200" b="1" dirty="0">
                <a:solidFill>
                  <a:srgbClr val="425563"/>
                </a:solidFill>
              </a:rPr>
              <a:t> (YouTube video)</a:t>
            </a:r>
          </a:p>
          <a:p>
            <a:endParaRPr lang="en-GB" sz="2200" dirty="0"/>
          </a:p>
          <a:p>
            <a:r>
              <a:rPr lang="en-GB" sz="2200" b="1" dirty="0">
                <a:solidFill>
                  <a:srgbClr val="425563"/>
                </a:solidFill>
                <a:hlinkClick r:id="rId5">
                  <a:extLst>
                    <a:ext uri="{A12FA001-AC4F-418D-AE19-62706E023703}">
                      <ahyp:hlinkClr xmlns:ahyp="http://schemas.microsoft.com/office/drawing/2018/hyperlinkcolor" val="tx"/>
                    </a:ext>
                  </a:extLst>
                </a:hlinkClick>
              </a:rPr>
              <a:t>Putting the NHS Food Scanner App to the test!</a:t>
            </a:r>
            <a:r>
              <a:rPr lang="en-GB" sz="2200" b="1" dirty="0">
                <a:solidFill>
                  <a:srgbClr val="425563"/>
                </a:solidFill>
              </a:rPr>
              <a:t> (YouTube video)</a:t>
            </a:r>
          </a:p>
          <a:p>
            <a:endParaRPr lang="en-US" dirty="0"/>
          </a:p>
        </p:txBody>
      </p:sp>
    </p:spTree>
    <p:extLst>
      <p:ext uri="{BB962C8B-B14F-4D97-AF65-F5344CB8AC3E}">
        <p14:creationId xmlns:p14="http://schemas.microsoft.com/office/powerpoint/2010/main" val="114809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BA8A-8EAD-5F7C-F783-CF7A6BAA7191}"/>
              </a:ext>
            </a:extLst>
          </p:cNvPr>
          <p:cNvSpPr>
            <a:spLocks noGrp="1"/>
          </p:cNvSpPr>
          <p:nvPr>
            <p:ph type="title"/>
          </p:nvPr>
        </p:nvSpPr>
        <p:spPr>
          <a:xfrm>
            <a:off x="838200" y="365125"/>
            <a:ext cx="10173677" cy="1325563"/>
          </a:xfrm>
        </p:spPr>
        <p:txBody>
          <a:bodyPr/>
          <a:lstStyle/>
          <a:p>
            <a:r>
              <a:rPr lang="en-GB" b="1" dirty="0"/>
              <a:t>Winning Ideas 2024</a:t>
            </a:r>
            <a:endParaRPr lang="en-US" dirty="0"/>
          </a:p>
        </p:txBody>
      </p:sp>
      <p:pic>
        <p:nvPicPr>
          <p:cNvPr id="4" name="Picture 3">
            <a:extLst>
              <a:ext uri="{FF2B5EF4-FFF2-40B4-BE49-F238E27FC236}">
                <a16:creationId xmlns:a16="http://schemas.microsoft.com/office/drawing/2014/main" id="{56097CB4-8459-BEE5-F5E9-C9ADDC800D0D}"/>
              </a:ext>
            </a:extLst>
          </p:cNvPr>
          <p:cNvPicPr>
            <a:picLocks noChangeAspect="1"/>
          </p:cNvPicPr>
          <p:nvPr/>
        </p:nvPicPr>
        <p:blipFill>
          <a:blip r:embed="rId3"/>
          <a:stretch>
            <a:fillRect/>
          </a:stretch>
        </p:blipFill>
        <p:spPr>
          <a:xfrm>
            <a:off x="487312" y="1825625"/>
            <a:ext cx="11369779" cy="3727203"/>
          </a:xfrm>
          <a:prstGeom prst="rect">
            <a:avLst/>
          </a:prstGeom>
        </p:spPr>
      </p:pic>
    </p:spTree>
    <p:extLst>
      <p:ext uri="{BB962C8B-B14F-4D97-AF65-F5344CB8AC3E}">
        <p14:creationId xmlns:p14="http://schemas.microsoft.com/office/powerpoint/2010/main" val="164909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706E2-77B5-0369-8BD2-50BDCEC8A9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4B638-277C-03AA-4ACE-A201B66C5C19}"/>
              </a:ext>
            </a:extLst>
          </p:cNvPr>
          <p:cNvSpPr>
            <a:spLocks noGrp="1"/>
          </p:cNvSpPr>
          <p:nvPr>
            <p:ph type="title"/>
          </p:nvPr>
        </p:nvSpPr>
        <p:spPr>
          <a:xfrm>
            <a:off x="838200" y="365125"/>
            <a:ext cx="10173677" cy="1325563"/>
          </a:xfrm>
        </p:spPr>
        <p:txBody>
          <a:bodyPr/>
          <a:lstStyle/>
          <a:p>
            <a:r>
              <a:rPr lang="en-GB" b="1" dirty="0"/>
              <a:t>Winning Idea 2024, The Wax Cast</a:t>
            </a:r>
            <a:endParaRPr lang="en-US" dirty="0"/>
          </a:p>
        </p:txBody>
      </p:sp>
      <p:pic>
        <p:nvPicPr>
          <p:cNvPr id="3" name="Online Media 2" title="The Wax Cast   7d">
            <a:hlinkClick r:id="" action="ppaction://media"/>
            <a:extLst>
              <a:ext uri="{FF2B5EF4-FFF2-40B4-BE49-F238E27FC236}">
                <a16:creationId xmlns:a16="http://schemas.microsoft.com/office/drawing/2014/main" id="{F75C06BF-F090-97F4-D2BE-A682934F7F8B}"/>
              </a:ext>
            </a:extLst>
          </p:cNvPr>
          <p:cNvPicPr>
            <a:picLocks noRot="1" noChangeAspect="1"/>
          </p:cNvPicPr>
          <p:nvPr>
            <a:videoFile r:link="rId1"/>
          </p:nvPr>
        </p:nvPicPr>
        <p:blipFill>
          <a:blip r:embed="rId4"/>
          <a:stretch>
            <a:fillRect/>
          </a:stretch>
        </p:blipFill>
        <p:spPr>
          <a:xfrm>
            <a:off x="1872876" y="1690688"/>
            <a:ext cx="8446247" cy="4772130"/>
          </a:xfrm>
          <a:prstGeom prst="rect">
            <a:avLst/>
          </a:prstGeom>
        </p:spPr>
      </p:pic>
    </p:spTree>
    <p:extLst>
      <p:ext uri="{BB962C8B-B14F-4D97-AF65-F5344CB8AC3E}">
        <p14:creationId xmlns:p14="http://schemas.microsoft.com/office/powerpoint/2010/main" val="90448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2.9"/>
</p:tagLst>
</file>

<file path=ppt/theme/theme1.xml><?xml version="1.0" encoding="utf-8"?>
<a:theme xmlns:a="http://schemas.openxmlformats.org/drawingml/2006/main" name="Blue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ange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reen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urple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Theme">
  <a:themeElements>
    <a:clrScheme name="DIGI Primary Scool edition">
      <a:dk1>
        <a:srgbClr val="415563"/>
      </a:dk1>
      <a:lt1>
        <a:srgbClr val="FFFFFF"/>
      </a:lt1>
      <a:dk2>
        <a:srgbClr val="01AFEF"/>
      </a:dk2>
      <a:lt2>
        <a:srgbClr val="FBFBFB"/>
      </a:lt2>
      <a:accent1>
        <a:srgbClr val="6DAAE3"/>
      </a:accent1>
      <a:accent2>
        <a:srgbClr val="188ECC"/>
      </a:accent2>
      <a:accent3>
        <a:srgbClr val="75BDA7"/>
      </a:accent3>
      <a:accent4>
        <a:srgbClr val="6F309F"/>
      </a:accent4>
      <a:accent5>
        <a:srgbClr val="92D04F"/>
      </a:accent5>
      <a:accent6>
        <a:srgbClr val="FFC000"/>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2AFD750426FF4689ED6EEB53C2951A" ma:contentTypeVersion="7" ma:contentTypeDescription="Create a new document." ma:contentTypeScope="" ma:versionID="98614f3e753540debbd0e4dd49ca1102">
  <xsd:schema xmlns:xsd="http://www.w3.org/2001/XMLSchema" xmlns:xs="http://www.w3.org/2001/XMLSchema" xmlns:p="http://schemas.microsoft.com/office/2006/metadata/properties" xmlns:ns3="bcf48347-58aa-4d62-91d1-b7aa5d8fd5de" xmlns:ns4="861374fa-46ae-4859-acf9-337d9d35654b" targetNamespace="http://schemas.microsoft.com/office/2006/metadata/properties" ma:root="true" ma:fieldsID="36e72b050aafa7a24aade3bc0e547512" ns3:_="" ns4:_="">
    <xsd:import namespace="bcf48347-58aa-4d62-91d1-b7aa5d8fd5de"/>
    <xsd:import namespace="861374fa-46ae-4859-acf9-337d9d35654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f48347-58aa-4d62-91d1-b7aa5d8fd5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374fa-46ae-4859-acf9-337d9d35654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67E0D4-FD3D-41C1-907C-A6B7E8737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f48347-58aa-4d62-91d1-b7aa5d8fd5de"/>
    <ds:schemaRef ds:uri="861374fa-46ae-4859-acf9-337d9d3565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F67755-FAF4-4ACB-B86E-B3CB6B712BE0}">
  <ds:schemaRefs>
    <ds:schemaRef ds:uri="http://purl.org/dc/elements/1.1/"/>
    <ds:schemaRef ds:uri="http://purl.org/dc/dcmitype/"/>
    <ds:schemaRef ds:uri="http://purl.org/dc/terms/"/>
    <ds:schemaRef ds:uri="861374fa-46ae-4859-acf9-337d9d35654b"/>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bcf48347-58aa-4d62-91d1-b7aa5d8fd5de"/>
    <ds:schemaRef ds:uri="http://www.w3.org/XML/1998/namespace"/>
  </ds:schemaRefs>
</ds:datastoreItem>
</file>

<file path=customXml/itemProps3.xml><?xml version="1.0" encoding="utf-8"?>
<ds:datastoreItem xmlns:ds="http://schemas.openxmlformats.org/officeDocument/2006/customXml" ds:itemID="{540E2880-C050-4676-A082-85F2E6E095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DHI 1</Template>
  <TotalTime>2960</TotalTime>
  <Words>4955</Words>
  <Application>Microsoft Office PowerPoint</Application>
  <PresentationFormat>Widescreen</PresentationFormat>
  <Paragraphs>360</Paragraphs>
  <Slides>24</Slides>
  <Notes>23</Notes>
  <HiddenSlides>0</HiddenSlides>
  <MMClips>5</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24</vt:i4>
      </vt:variant>
    </vt:vector>
  </HeadingPairs>
  <TitlesOfParts>
    <vt:vector size="33" baseType="lpstr">
      <vt:lpstr>Arial</vt:lpstr>
      <vt:lpstr>Calibri</vt:lpstr>
      <vt:lpstr>Calibri Light</vt:lpstr>
      <vt:lpstr>PT Sans Narrow</vt:lpstr>
      <vt:lpstr>Blue theme</vt:lpstr>
      <vt:lpstr>Orange theme</vt:lpstr>
      <vt:lpstr>Green theme</vt:lpstr>
      <vt:lpstr>Purple theme</vt:lpstr>
      <vt:lpstr>White Theme</vt:lpstr>
      <vt:lpstr>#DigiInventors Challenge Primary School Edition 2025 in partnership with</vt:lpstr>
      <vt:lpstr>Who are the Digital Health &amp; Care Innovation Centre?</vt:lpstr>
      <vt:lpstr>What is the #DigiInventors Challenge 2025 </vt:lpstr>
      <vt:lpstr>#DigiInventors Challenge 2025</vt:lpstr>
      <vt:lpstr>Task 1 –  Brainstorming</vt:lpstr>
      <vt:lpstr>Task 2 – Inspiration </vt:lpstr>
      <vt:lpstr>NHS Food Scanner App</vt:lpstr>
      <vt:lpstr>Winning Ideas 2024</vt:lpstr>
      <vt:lpstr>Winning Idea 2024, The Wax Cast</vt:lpstr>
      <vt:lpstr>Winning Ideas 2023</vt:lpstr>
      <vt:lpstr>Winning Idea 2023</vt:lpstr>
      <vt:lpstr>Winning Ideas Examples </vt:lpstr>
      <vt:lpstr>Task 3 – Researching</vt:lpstr>
      <vt:lpstr>Task 3 continued…</vt:lpstr>
      <vt:lpstr>Task 4 – Designing</vt:lpstr>
      <vt:lpstr>Task 4 – Designing continued…</vt:lpstr>
      <vt:lpstr>Task 5 – Pitching</vt:lpstr>
      <vt:lpstr>Task 5 – Pitching continued...</vt:lpstr>
      <vt:lpstr>What will you be judged on?</vt:lpstr>
      <vt:lpstr>What will you be judged on? </vt:lpstr>
      <vt:lpstr>Discover a career in digital health and care</vt:lpstr>
      <vt:lpstr>Curricular links</vt:lpstr>
      <vt:lpstr>Curricular links</vt:lpstr>
      <vt:lpstr>#DigiInventors Challenge 2025- Primary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Reilly</dc:creator>
  <cp:lastModifiedBy>Reilly, Gillian</cp:lastModifiedBy>
  <cp:revision>57</cp:revision>
  <dcterms:created xsi:type="dcterms:W3CDTF">2020-11-05T15:46:58Z</dcterms:created>
  <dcterms:modified xsi:type="dcterms:W3CDTF">2025-01-06T15:16:33Z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0x010100D62AFD750426FF4689ED6EEB53C2951A</vt:lpwstr>
  </property>
</Properties>
</file>